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Lst>
  <p:notesMasterIdLst>
    <p:notesMasterId r:id="rId23"/>
  </p:notesMasterIdLst>
  <p:sldIdLst>
    <p:sldId id="338" r:id="rId2"/>
    <p:sldId id="347" r:id="rId3"/>
    <p:sldId id="345" r:id="rId4"/>
    <p:sldId id="334" r:id="rId5"/>
    <p:sldId id="335" r:id="rId6"/>
    <p:sldId id="291" r:id="rId7"/>
    <p:sldId id="290" r:id="rId8"/>
    <p:sldId id="280" r:id="rId9"/>
    <p:sldId id="339" r:id="rId10"/>
    <p:sldId id="295" r:id="rId11"/>
    <p:sldId id="344" r:id="rId12"/>
    <p:sldId id="331" r:id="rId13"/>
    <p:sldId id="336" r:id="rId14"/>
    <p:sldId id="320" r:id="rId15"/>
    <p:sldId id="343" r:id="rId16"/>
    <p:sldId id="348" r:id="rId17"/>
    <p:sldId id="349" r:id="rId18"/>
    <p:sldId id="301" r:id="rId19"/>
    <p:sldId id="333" r:id="rId20"/>
    <p:sldId id="330" r:id="rId21"/>
    <p:sldId id="328" r:id="rId2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3719" autoAdjust="0"/>
  </p:normalViewPr>
  <p:slideViewPr>
    <p:cSldViewPr snapToGrid="0" snapToObjects="1">
      <p:cViewPr varScale="1">
        <p:scale>
          <a:sx n="74" d="100"/>
          <a:sy n="74" d="100"/>
        </p:scale>
        <p:origin x="-444" y="-96"/>
      </p:cViewPr>
      <p:guideLst>
        <p:guide orient="horz" pos="2160"/>
        <p:guide pos="3840"/>
      </p:guideLst>
    </p:cSldViewPr>
  </p:slideViewPr>
  <p:notesTextViewPr>
    <p:cViewPr>
      <p:scale>
        <a:sx n="1" d="1"/>
        <a:sy n="1" d="1"/>
      </p:scale>
      <p:origin x="0" y="0"/>
    </p:cViewPr>
  </p:notesTextViewPr>
  <p:sorterViewPr>
    <p:cViewPr>
      <p:scale>
        <a:sx n="96" d="100"/>
        <a:sy n="9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2EC0ADB-EAA8-4BCE-98FB-344328AF0B8C}" type="datetimeFigureOut">
              <a:rPr lang="en-US"/>
              <a:pPr>
                <a:defRPr/>
              </a:pPr>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A00B621-8D67-4159-981B-177FBF49CC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5843"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algn="r"/>
            <a:fld id="{A00C7EF7-3DF1-4F8C-AA1B-F89ABFBB4174}" type="slidenum">
              <a:rPr lang="en-US" sz="1200">
                <a:latin typeface="Calibri" pitchFamily="34" charset="0"/>
              </a:rPr>
              <a:pPr algn="r"/>
              <a:t>21</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14"/>
          <p:cNvCxnSpPr/>
          <p:nvPr/>
        </p:nvCxnSpPr>
        <p:spPr>
          <a:xfrm>
            <a:off x="2417763" y="3529013"/>
            <a:ext cx="863758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417779" y="802298"/>
            <a:ext cx="8637073" cy="2541431"/>
          </a:xfrm>
        </p:spPr>
        <p:txBody>
          <a:bodyPr bIns="0" anchor="b"/>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D85CD5F8-BD8D-4EF6-9B5A-8DB2C971B3B9}" type="datetime1">
              <a:rPr lang="en-US"/>
              <a:pPr>
                <a:defRPr/>
              </a:pPr>
              <a:t>10/20/2023</a:t>
            </a:fld>
            <a:endParaRPr lang="en-US"/>
          </a:p>
        </p:txBody>
      </p:sp>
      <p:sp>
        <p:nvSpPr>
          <p:cNvPr id="6" name="Footer Placeholder 4"/>
          <p:cNvSpPr>
            <a:spLocks noGrp="1"/>
          </p:cNvSpPr>
          <p:nvPr>
            <p:ph type="ftr" sz="quarter" idx="11"/>
          </p:nvPr>
        </p:nvSpPr>
        <p:spPr>
          <a:xfrm>
            <a:off x="2416175" y="328613"/>
            <a:ext cx="4973638" cy="309562"/>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1172825" y="5384800"/>
            <a:ext cx="811213" cy="503238"/>
          </a:xfrm>
        </p:spPr>
        <p:txBody>
          <a:bodyPr/>
          <a:lstStyle>
            <a:lvl1pPr>
              <a:defRPr/>
            </a:lvl1pPr>
          </a:lstStyle>
          <a:p>
            <a:pPr>
              <a:defRPr/>
            </a:pPr>
            <a:fld id="{C61D05B8-C003-41C9-B5C3-6782561985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25"/>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FC8FB9E-1B8F-48C2-92F5-A4D042D143ED}" type="datetime1">
              <a:rPr lang="en-US"/>
              <a:pPr>
                <a:defRPr/>
              </a:pPr>
              <a:t>10/20/2023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1055350" y="5502275"/>
            <a:ext cx="811213" cy="504825"/>
          </a:xfrm>
        </p:spPr>
        <p:txBody>
          <a:bodyPr/>
          <a:lstStyle>
            <a:lvl1pPr>
              <a:defRPr/>
            </a:lvl1pPr>
          </a:lstStyle>
          <a:p>
            <a:pPr>
              <a:defRPr/>
            </a:pPr>
            <a:fld id="{63DDD56C-9850-488D-849F-E8463CAFF6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14"/>
          <p:cNvCxnSpPr/>
          <p:nvPr/>
        </p:nvCxnSpPr>
        <p:spPr>
          <a:xfrm>
            <a:off x="943927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3EAC262-9203-414B-A8B5-173940D83775}" type="datetime1">
              <a:rPr lang="en-US"/>
              <a:pPr>
                <a:defRPr/>
              </a:pPr>
              <a:t>10/20/2023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1055350" y="5502275"/>
            <a:ext cx="811213" cy="504825"/>
          </a:xfrm>
        </p:spPr>
        <p:txBody>
          <a:bodyPr/>
          <a:lstStyle>
            <a:lvl1pPr>
              <a:defRPr/>
            </a:lvl1pPr>
          </a:lstStyle>
          <a:p>
            <a:pPr>
              <a:defRPr/>
            </a:pPr>
            <a:fld id="{EAB32A74-34F2-4953-8C0A-FDDCB78D8C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2"/>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9868FFB-AA84-47A4-AC34-1A75CB4722B5}" type="datetime1">
              <a:rPr lang="en-US"/>
              <a:pPr>
                <a:defRPr/>
              </a:pPr>
              <a:t>10/20/2023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1055350" y="5502275"/>
            <a:ext cx="811213" cy="504825"/>
          </a:xfrm>
        </p:spPr>
        <p:txBody>
          <a:bodyPr/>
          <a:lstStyle>
            <a:lvl1pPr>
              <a:defRPr/>
            </a:lvl1pPr>
          </a:lstStyle>
          <a:p>
            <a:pPr>
              <a:defRPr/>
            </a:pPr>
            <a:fld id="{7B864687-0036-4F74-AC2D-873001DA13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4"/>
          <p:cNvCxnSpPr/>
          <p:nvPr/>
        </p:nvCxnSpPr>
        <p:spPr>
          <a:xfrm>
            <a:off x="1454150" y="3805238"/>
            <a:ext cx="863123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4239" y="1756130"/>
            <a:ext cx="8643154" cy="1887950"/>
          </a:xfrm>
        </p:spPr>
        <p:txBody>
          <a:bodyPr anchor="b"/>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EBA609D-187F-466D-A64A-A72F446AB748}" type="datetime1">
              <a:rPr lang="en-US"/>
              <a:pPr>
                <a:defRPr/>
              </a:pPr>
              <a:t>10/20/2023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1055350" y="5502275"/>
            <a:ext cx="811213" cy="504825"/>
          </a:xfrm>
        </p:spPr>
        <p:txBody>
          <a:bodyPr/>
          <a:lstStyle>
            <a:lvl1pPr>
              <a:defRPr/>
            </a:lvl1pPr>
          </a:lstStyle>
          <a:p>
            <a:pPr>
              <a:defRPr/>
            </a:pPr>
            <a:fld id="{6CC22DD4-9C09-4145-88D4-775BCF93D2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34"/>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DCE87A07-2458-4E47-A036-61FDBF40A33A}" type="datetime1">
              <a:rPr lang="en-US"/>
              <a:pPr>
                <a:defRPr/>
              </a:pPr>
              <a:t>10/20/2023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11055350" y="5502275"/>
            <a:ext cx="811213" cy="504825"/>
          </a:xfrm>
        </p:spPr>
        <p:txBody>
          <a:bodyPr/>
          <a:lstStyle>
            <a:lvl1pPr>
              <a:defRPr/>
            </a:lvl1pPr>
          </a:lstStyle>
          <a:p>
            <a:pPr>
              <a:defRPr/>
            </a:pPr>
            <a:fld id="{23CDCDCA-C84A-44C1-8977-DE16CAFE2F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28"/>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CABF5A1F-A67C-49DD-A627-DA2F315575A6}" type="datetime1">
              <a:rPr lang="en-US"/>
              <a:pPr>
                <a:defRPr/>
              </a:pPr>
              <a:t>10/20/2023</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a:xfrm>
            <a:off x="11055350" y="5502275"/>
            <a:ext cx="811213" cy="504825"/>
          </a:xfrm>
        </p:spPr>
        <p:txBody>
          <a:bodyPr/>
          <a:lstStyle>
            <a:lvl1pPr>
              <a:defRPr/>
            </a:lvl1pPr>
          </a:lstStyle>
          <a:p>
            <a:pPr>
              <a:defRPr/>
            </a:pPr>
            <a:fld id="{FC7C740A-4240-4167-8BE9-7905D3AE11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4"/>
          <p:cNvCxnSpPr/>
          <p:nvPr/>
        </p:nvCxnSpPr>
        <p:spPr>
          <a:xfrm>
            <a:off x="1454150" y="1847850"/>
            <a:ext cx="96075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40D3D3A2-1885-4525-BA37-1BD53B9E3AB9}" type="datetime1">
              <a:rPr lang="en-US"/>
              <a:pPr>
                <a:defRPr/>
              </a:pPr>
              <a:t>10/20/2023</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a:xfrm>
            <a:off x="11055350" y="5502275"/>
            <a:ext cx="811213" cy="504825"/>
          </a:xfrm>
        </p:spPr>
        <p:txBody>
          <a:bodyPr/>
          <a:lstStyle>
            <a:lvl1pPr>
              <a:defRPr/>
            </a:lvl1pPr>
          </a:lstStyle>
          <a:p>
            <a:pPr>
              <a:defRPr/>
            </a:pPr>
            <a:fld id="{3A54B36C-5E3B-49E8-9CBE-7D43B1B7023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2C9453D-CB3D-4D30-BC70-D067019C5CC4}" type="datetime1">
              <a:rPr lang="en-US"/>
              <a:pPr>
                <a:defRPr/>
              </a:pPr>
              <a:t>10/20/2023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11055350" y="5502275"/>
            <a:ext cx="811213" cy="504825"/>
          </a:xfrm>
        </p:spPr>
        <p:txBody>
          <a:bodyPr/>
          <a:lstStyle>
            <a:lvl1pPr>
              <a:defRPr/>
            </a:lvl1pPr>
          </a:lstStyle>
          <a:p>
            <a:pPr>
              <a:defRPr/>
            </a:pPr>
            <a:fld id="{8129496F-A104-46BD-A423-04C3BB71EB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16"/>
          <p:cNvCxnSpPr/>
          <p:nvPr/>
        </p:nvCxnSpPr>
        <p:spPr>
          <a:xfrm>
            <a:off x="1447800" y="3205163"/>
            <a:ext cx="3270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671" y="798973"/>
            <a:ext cx="3273099"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672A347-727E-4A24-A009-15A8E81CAE04}" type="datetime1">
              <a:rPr lang="en-US"/>
              <a:pPr>
                <a:defRPr/>
              </a:pPr>
              <a:t>10/20/2023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11055350" y="5502275"/>
            <a:ext cx="811213" cy="504825"/>
          </a:xfrm>
        </p:spPr>
        <p:txBody>
          <a:bodyPr/>
          <a:lstStyle>
            <a:lvl1pPr>
              <a:defRPr/>
            </a:lvl1pPr>
          </a:lstStyle>
          <a:p>
            <a:pPr>
              <a:defRPr/>
            </a:pPr>
            <a:fld id="{D99D17FC-538E-4B15-8D62-7D1AA65F6D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a:off x="7477125" y="482600"/>
            <a:ext cx="4075113" cy="5148263"/>
            <a:chOff x="7477387" y="482170"/>
            <a:chExt cx="4074533" cy="5149101"/>
          </a:xfrm>
        </p:grpSpPr>
        <p:sp>
          <p:nvSpPr>
            <p:cNvPr id="6"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30"/>
          <p:cNvCxnSpPr/>
          <p:nvPr/>
        </p:nvCxnSpPr>
        <p:spPr>
          <a:xfrm>
            <a:off x="1447800" y="3143250"/>
            <a:ext cx="5527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51206" y="1129513"/>
            <a:ext cx="5532328"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p:cNvSpPr>
            <a:spLocks noGrp="1"/>
          </p:cNvSpPr>
          <p:nvPr>
            <p:ph type="dt" sz="half" idx="10"/>
          </p:nvPr>
        </p:nvSpPr>
        <p:spPr>
          <a:xfrm>
            <a:off x="1447800" y="5470525"/>
            <a:ext cx="5527675" cy="319088"/>
          </a:xfrm>
        </p:spPr>
        <p:txBody>
          <a:bodyPr/>
          <a:lstStyle>
            <a:lvl1pPr algn="l">
              <a:defRPr smtClean="0"/>
            </a:lvl1pPr>
          </a:lstStyle>
          <a:p>
            <a:pPr>
              <a:defRPr/>
            </a:pPr>
            <a:fld id="{3AAC6D54-5AC6-4BC9-82C6-47A7E3EB9579}" type="datetime1">
              <a:rPr lang="en-US"/>
              <a:pPr>
                <a:defRPr/>
              </a:pPr>
              <a:t>10/20/2023</a:t>
            </a:fld>
            <a:endParaRPr lang="en-US"/>
          </a:p>
        </p:txBody>
      </p:sp>
      <p:sp>
        <p:nvSpPr>
          <p:cNvPr id="10" name="Footer Placeholder 5"/>
          <p:cNvSpPr>
            <a:spLocks noGrp="1"/>
          </p:cNvSpPr>
          <p:nvPr>
            <p:ph type="ftr" sz="quarter" idx="11"/>
          </p:nvPr>
        </p:nvSpPr>
        <p:spPr>
          <a:xfrm>
            <a:off x="1447800" y="319088"/>
            <a:ext cx="5540375" cy="320675"/>
          </a:xfrm>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1055350" y="5502275"/>
            <a:ext cx="811213" cy="504825"/>
          </a:xfrm>
        </p:spPr>
        <p:txBody>
          <a:bodyPr/>
          <a:lstStyle>
            <a:lvl1pPr>
              <a:defRPr/>
            </a:lvl1pPr>
          </a:lstStyle>
          <a:p>
            <a:pPr>
              <a:defRPr/>
            </a:pPr>
            <a:fld id="{BBFA1A52-CFBC-4687-A8E1-8201D7926C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300"/>
            <a:ext cx="12192000" cy="4106863"/>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6"/>
          <p:cNvPicPr>
            <a:picLocks noChangeAspect="1"/>
          </p:cNvPicPr>
          <p:nvPr/>
        </p:nvPicPr>
        <p:blipFill>
          <a:blip r:embed="rId13"/>
          <a:srcRect t="1538" b="-1538"/>
          <a:stretch>
            <a:fillRect/>
          </a:stretch>
        </p:blipFill>
        <p:spPr bwMode="black">
          <a:xfrm>
            <a:off x="0" y="6126163"/>
            <a:ext cx="12192000" cy="742950"/>
          </a:xfrm>
          <a:prstGeom prst="rect">
            <a:avLst/>
          </a:prstGeom>
          <a:noFill/>
          <a:ln w="9525">
            <a:noFill/>
            <a:miter lim="800000"/>
            <a:headEnd/>
            <a:tailEnd/>
          </a:ln>
        </p:spPr>
      </p:pic>
      <p:sp>
        <p:nvSpPr>
          <p:cNvPr id="2" name="Title Placeholder 1"/>
          <p:cNvSpPr>
            <a:spLocks noGrp="1"/>
          </p:cNvSpPr>
          <p:nvPr>
            <p:ph type="title"/>
          </p:nvPr>
        </p:nvSpPr>
        <p:spPr>
          <a:xfrm>
            <a:off x="1450975" y="804863"/>
            <a:ext cx="9604375" cy="1049337"/>
          </a:xfrm>
          <a:prstGeom prst="rect">
            <a:avLst/>
          </a:prstGeom>
        </p:spPr>
        <p:txBody>
          <a:bodyPr vert="horz" lIns="91440" tIns="45720" rIns="91440" bIns="45720" rtlCol="0" anchor="t">
            <a:normAutofit/>
          </a:bodyPr>
          <a:lstStyle/>
          <a:p>
            <a:r>
              <a:rPr lang="en-US" dirty="0"/>
              <a:t>Click to edit Master title style</a:t>
            </a:r>
          </a:p>
        </p:txBody>
      </p:sp>
      <p:sp>
        <p:nvSpPr>
          <p:cNvPr id="1029" name="Text Placeholder 2"/>
          <p:cNvSpPr>
            <a:spLocks noGrp="1"/>
          </p:cNvSpPr>
          <p:nvPr>
            <p:ph type="body" idx="1"/>
          </p:nvPr>
        </p:nvSpPr>
        <p:spPr bwMode="auto">
          <a:xfrm>
            <a:off x="1450975" y="2016125"/>
            <a:ext cx="9604375" cy="3449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cs typeface="+mn-cs"/>
              </a:defRPr>
            </a:lvl1pPr>
          </a:lstStyle>
          <a:p>
            <a:pPr>
              <a:defRPr/>
            </a:pPr>
            <a:fld id="{45737E12-0939-4205-9116-40A39E06C464}" type="datetime1">
              <a:rPr lang="en-US"/>
              <a:pPr>
                <a:defRPr/>
              </a:pPr>
              <a:t>10/20/2023</a:t>
            </a:fld>
            <a:endParaRPr lang="en-US"/>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cs typeface="+mn-cs"/>
              </a:defRPr>
            </a:lvl1pPr>
          </a:lstStyle>
          <a:p>
            <a:pPr>
              <a:defRPr/>
            </a:pPr>
            <a:endParaRPr lang="en-US"/>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B57B1B9-D36E-4BBA-BF9A-C41018BBC9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l" rtl="0" fontAlgn="base">
        <a:lnSpc>
          <a:spcPct val="90000"/>
        </a:lnSpc>
        <a:spcBef>
          <a:spcPct val="0"/>
        </a:spcBef>
        <a:spcAft>
          <a:spcPct val="0"/>
        </a:spcAft>
        <a:defRPr sz="3200" kern="1200" cap="all">
          <a:solidFill>
            <a:schemeClr val="tx1"/>
          </a:solidFill>
          <a:latin typeface="+mj-lt"/>
          <a:ea typeface="+mj-ea"/>
          <a:cs typeface="+mj-cs"/>
        </a:defRPr>
      </a:lvl1pPr>
      <a:lvl2pPr algn="l" rtl="0" fontAlgn="base">
        <a:lnSpc>
          <a:spcPct val="90000"/>
        </a:lnSpc>
        <a:spcBef>
          <a:spcPct val="0"/>
        </a:spcBef>
        <a:spcAft>
          <a:spcPct val="0"/>
        </a:spcAft>
        <a:defRPr sz="3200">
          <a:solidFill>
            <a:schemeClr val="tx1"/>
          </a:solidFill>
          <a:latin typeface="Gill Sans MT" pitchFamily="34" charset="0"/>
        </a:defRPr>
      </a:lvl2pPr>
      <a:lvl3pPr algn="l" rtl="0" fontAlgn="base">
        <a:lnSpc>
          <a:spcPct val="90000"/>
        </a:lnSpc>
        <a:spcBef>
          <a:spcPct val="0"/>
        </a:spcBef>
        <a:spcAft>
          <a:spcPct val="0"/>
        </a:spcAft>
        <a:defRPr sz="3200">
          <a:solidFill>
            <a:schemeClr val="tx1"/>
          </a:solidFill>
          <a:latin typeface="Gill Sans MT" pitchFamily="34" charset="0"/>
        </a:defRPr>
      </a:lvl3pPr>
      <a:lvl4pPr algn="l" rtl="0" fontAlgn="base">
        <a:lnSpc>
          <a:spcPct val="90000"/>
        </a:lnSpc>
        <a:spcBef>
          <a:spcPct val="0"/>
        </a:spcBef>
        <a:spcAft>
          <a:spcPct val="0"/>
        </a:spcAft>
        <a:defRPr sz="3200">
          <a:solidFill>
            <a:schemeClr val="tx1"/>
          </a:solidFill>
          <a:latin typeface="Gill Sans MT" pitchFamily="34" charset="0"/>
        </a:defRPr>
      </a:lvl4pPr>
      <a:lvl5pPr algn="l" rtl="0" fontAlgn="base">
        <a:lnSpc>
          <a:spcPct val="90000"/>
        </a:lnSpc>
        <a:spcBef>
          <a:spcPct val="0"/>
        </a:spcBef>
        <a:spcAft>
          <a:spcPct val="0"/>
        </a:spcAft>
        <a:defRPr sz="3200">
          <a:solidFill>
            <a:schemeClr val="tx1"/>
          </a:solidFill>
          <a:latin typeface="Gill Sans MT" pitchFamily="34" charset="0"/>
        </a:defRPr>
      </a:lvl5pPr>
      <a:lvl6pPr marL="457200" algn="l" rtl="0" fontAlgn="base">
        <a:lnSpc>
          <a:spcPct val="90000"/>
        </a:lnSpc>
        <a:spcBef>
          <a:spcPct val="0"/>
        </a:spcBef>
        <a:spcAft>
          <a:spcPct val="0"/>
        </a:spcAft>
        <a:defRPr sz="3200">
          <a:solidFill>
            <a:schemeClr val="tx1"/>
          </a:solidFill>
          <a:latin typeface="Gill Sans MT" pitchFamily="34" charset="0"/>
        </a:defRPr>
      </a:lvl6pPr>
      <a:lvl7pPr marL="914400" algn="l" rtl="0" fontAlgn="base">
        <a:lnSpc>
          <a:spcPct val="90000"/>
        </a:lnSpc>
        <a:spcBef>
          <a:spcPct val="0"/>
        </a:spcBef>
        <a:spcAft>
          <a:spcPct val="0"/>
        </a:spcAft>
        <a:defRPr sz="3200">
          <a:solidFill>
            <a:schemeClr val="tx1"/>
          </a:solidFill>
          <a:latin typeface="Gill Sans MT" pitchFamily="34" charset="0"/>
        </a:defRPr>
      </a:lvl7pPr>
      <a:lvl8pPr marL="1371600" algn="l" rtl="0" fontAlgn="base">
        <a:lnSpc>
          <a:spcPct val="90000"/>
        </a:lnSpc>
        <a:spcBef>
          <a:spcPct val="0"/>
        </a:spcBef>
        <a:spcAft>
          <a:spcPct val="0"/>
        </a:spcAft>
        <a:defRPr sz="3200">
          <a:solidFill>
            <a:schemeClr val="tx1"/>
          </a:solidFill>
          <a:latin typeface="Gill Sans MT" pitchFamily="34" charset="0"/>
        </a:defRPr>
      </a:lvl8pPr>
      <a:lvl9pPr marL="1828800" algn="l" rtl="0" fontAlgn="base">
        <a:lnSpc>
          <a:spcPct val="90000"/>
        </a:lnSpc>
        <a:spcBef>
          <a:spcPct val="0"/>
        </a:spcBef>
        <a:spcAft>
          <a:spcPct val="0"/>
        </a:spcAft>
        <a:defRPr sz="3200">
          <a:solidFill>
            <a:schemeClr val="tx1"/>
          </a:solidFill>
          <a:latin typeface="Gill Sans MT" pitchFamily="34" charset="0"/>
        </a:defRPr>
      </a:lvl9pPr>
    </p:titleStyle>
    <p:bodyStyle>
      <a:lvl1pPr marL="228600" indent="-228600" algn="l" rtl="0" fontAlgn="base">
        <a:lnSpc>
          <a:spcPct val="120000"/>
        </a:lnSpc>
        <a:spcBef>
          <a:spcPts val="1000"/>
        </a:spcBef>
        <a:spcAft>
          <a:spcPct val="0"/>
        </a:spcAft>
        <a:buClr>
          <a:schemeClr val="accent1"/>
        </a:buClr>
        <a:buSzPct val="100000"/>
        <a:buFont typeface="Arial" charset="0"/>
        <a:buChar char="•"/>
        <a:defRPr sz="2000" kern="1200">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accent1"/>
        </a:buClr>
        <a:buSzPct val="100000"/>
        <a:buFont typeface="Arial" charset="0"/>
        <a:buChar char="•"/>
        <a:defRPr kern="1200">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accent1"/>
        </a:buClr>
        <a:buSzPct val="100000"/>
        <a:buFont typeface="Arial" charset="0"/>
        <a:buChar char="•"/>
        <a:defRPr sz="1600" kern="1200">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accent1"/>
        </a:buClr>
        <a:buSzPct val="100000"/>
        <a:buFont typeface="Arial" charset="0"/>
        <a:buChar char="•"/>
        <a:defRPr sz="1400" kern="1200">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accent1"/>
        </a:buClr>
        <a:buSzPct val="100000"/>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G2fqAlgmoPo?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ad79nYk2keg?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Email--Jyurasek@aol.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Email-harry.bennett@bennent.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1454150" y="1755775"/>
            <a:ext cx="8643938" cy="1887538"/>
          </a:xfrm>
        </p:spPr>
        <p:txBody>
          <a:bodyPr/>
          <a:lstStyle/>
          <a:p>
            <a:pPr fontAlgn="auto">
              <a:spcAft>
                <a:spcPts val="0"/>
              </a:spcAft>
              <a:defRPr/>
            </a:pPr>
            <a:r>
              <a:rPr lang="en-US"/>
              <a:t>Brief Review of Topics Related to</a:t>
            </a:r>
            <a:br>
              <a:rPr lang="en-US"/>
            </a:br>
            <a:r>
              <a:rPr lang="en-US"/>
              <a:t>Artificial Intelligence </a:t>
            </a:r>
          </a:p>
        </p:txBody>
      </p:sp>
      <p:sp>
        <p:nvSpPr>
          <p:cNvPr id="14338" name="Rectangle 3"/>
          <p:cNvSpPr>
            <a:spLocks noGrp="1"/>
          </p:cNvSpPr>
          <p:nvPr>
            <p:ph type="body" idx="1"/>
          </p:nvPr>
        </p:nvSpPr>
        <p:spPr>
          <a:xfrm>
            <a:off x="1454150" y="3806825"/>
            <a:ext cx="8631238" cy="1012825"/>
          </a:xfrm>
        </p:spPr>
        <p:txBody>
          <a:bodyPr/>
          <a:lstStyle/>
          <a:p>
            <a:endParaRPr lang="en-US" sz="3500" smtClean="0">
              <a:solidFill>
                <a:schemeClr val="tx2"/>
              </a:solidFill>
            </a:endParaRPr>
          </a:p>
        </p:txBody>
      </p:sp>
      <p:sp>
        <p:nvSpPr>
          <p:cNvPr id="2" name="Slide Number Placeholder 1">
            <a:extLst>
              <a:ext uri="{FF2B5EF4-FFF2-40B4-BE49-F238E27FC236}"/>
            </a:extLst>
          </p:cNvPr>
          <p:cNvSpPr>
            <a:spLocks noGrp="1"/>
          </p:cNvSpPr>
          <p:nvPr>
            <p:ph type="sldNum" sz="quarter" idx="12"/>
          </p:nvPr>
        </p:nvSpPr>
        <p:spPr/>
        <p:txBody>
          <a:bodyPr/>
          <a:lstStyle/>
          <a:p>
            <a:pPr>
              <a:defRPr/>
            </a:pPr>
            <a:fld id="{D15D9E81-FD64-446B-8CA1-83A793090CEC}" type="slidenum">
              <a:rPr lang="en-US"/>
              <a:pPr>
                <a:defRPr/>
              </a:pPr>
              <a:t>1</a:t>
            </a:fld>
            <a:endParaRPr lang="en-US"/>
          </a:p>
        </p:txBody>
      </p:sp>
      <p:sp>
        <p:nvSpPr>
          <p:cNvPr id="14340" name="Rectangle 4"/>
          <p:cNvSpPr>
            <a:spLocks noChangeArrowheads="1"/>
          </p:cNvSpPr>
          <p:nvPr/>
        </p:nvSpPr>
        <p:spPr bwMode="auto">
          <a:xfrm>
            <a:off x="1111250" y="4652963"/>
            <a:ext cx="6096000" cy="915987"/>
          </a:xfrm>
          <a:prstGeom prst="rect">
            <a:avLst/>
          </a:prstGeom>
          <a:noFill/>
          <a:ln w="9525">
            <a:noFill/>
            <a:miter lim="800000"/>
            <a:headEnd/>
            <a:tailEnd/>
          </a:ln>
        </p:spPr>
        <p:txBody>
          <a:bodyPr>
            <a:spAutoFit/>
          </a:bodyPr>
          <a:lstStyle/>
          <a:p>
            <a:pPr defTabSz="914400"/>
            <a:r>
              <a:rPr lang="en-US">
                <a:solidFill>
                  <a:schemeClr val="tx2"/>
                </a:solidFill>
                <a:latin typeface="Gill Sans MT" pitchFamily="34" charset="0"/>
              </a:rPr>
              <a:t>Science Club</a:t>
            </a:r>
          </a:p>
          <a:p>
            <a:pPr defTabSz="914400"/>
            <a:r>
              <a:rPr lang="en-US">
                <a:solidFill>
                  <a:schemeClr val="tx2"/>
                </a:solidFill>
                <a:latin typeface="Gill Sans MT" pitchFamily="34" charset="0"/>
              </a:rPr>
              <a:t>Jack Yurasek</a:t>
            </a:r>
          </a:p>
          <a:p>
            <a:pPr defTabSz="914400"/>
            <a:r>
              <a:rPr lang="en-US">
                <a:solidFill>
                  <a:schemeClr val="tx2"/>
                </a:solidFill>
                <a:latin typeface="Gill Sans MT" pitchFamily="34" charset="0"/>
              </a:rPr>
              <a:t>October 17,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a:xfrm>
            <a:off x="0" y="274638"/>
            <a:ext cx="10972800" cy="1143000"/>
          </a:xfrm>
        </p:spPr>
        <p:txBody>
          <a:bodyPr>
            <a:normAutofit fontScale="90000"/>
          </a:bodyPr>
          <a:lstStyle/>
          <a:p>
            <a:pPr fontAlgn="auto">
              <a:spcAft>
                <a:spcPts val="0"/>
              </a:spcAft>
              <a:defRPr/>
            </a:pPr>
            <a:r>
              <a:rPr lang="en-US" dirty="0"/>
              <a:t>Brief Review of Topics Related to</a:t>
            </a:r>
            <a:br>
              <a:rPr lang="en-US" dirty="0"/>
            </a:br>
            <a:r>
              <a:rPr lang="en-US" dirty="0"/>
              <a:t>Artificial Intelligence- </a:t>
            </a:r>
            <a:r>
              <a:rPr lang="en-US" b="1" dirty="0"/>
              <a:t>History - Continued</a:t>
            </a:r>
            <a:r>
              <a:rPr lang="en-US" dirty="0"/>
              <a:t/>
            </a:r>
            <a:br>
              <a:rPr lang="en-US" dirty="0"/>
            </a:br>
            <a:endParaRPr lang="en-US" dirty="0"/>
          </a:p>
        </p:txBody>
      </p:sp>
      <p:sp>
        <p:nvSpPr>
          <p:cNvPr id="18434" name="Rectangle 3"/>
          <p:cNvSpPr>
            <a:spLocks noGrp="1"/>
          </p:cNvSpPr>
          <p:nvPr>
            <p:ph type="body" idx="4294967295"/>
          </p:nvPr>
        </p:nvSpPr>
        <p:spPr>
          <a:xfrm>
            <a:off x="0" y="1165225"/>
            <a:ext cx="10972800" cy="4841875"/>
          </a:xfrm>
        </p:spPr>
        <p:txBody>
          <a:bodyPr rtlCol="0">
            <a:normAutofit lnSpcReduction="10000"/>
          </a:bodyPr>
          <a:lstStyle/>
          <a:p>
            <a:pPr fontAlgn="auto">
              <a:lnSpc>
                <a:spcPct val="80000"/>
              </a:lnSpc>
              <a:spcAft>
                <a:spcPts val="0"/>
              </a:spcAft>
              <a:buFont typeface="Arial" panose="020B0604020202020204" pitchFamily="34" charset="0"/>
              <a:buChar char="•"/>
              <a:defRPr/>
            </a:pPr>
            <a:r>
              <a:rPr lang="en-US" b="1" dirty="0"/>
              <a:t>1950s to 1970s. </a:t>
            </a:r>
          </a:p>
          <a:p>
            <a:pPr lvl="1" fontAlgn="auto">
              <a:lnSpc>
                <a:spcPct val="80000"/>
              </a:lnSpc>
              <a:spcAft>
                <a:spcPts val="0"/>
              </a:spcAft>
              <a:buFont typeface="Arial" panose="020B0604020202020204" pitchFamily="34" charset="0"/>
              <a:buChar char="•"/>
              <a:defRPr/>
            </a:pPr>
            <a:r>
              <a:rPr lang="en-US" sz="1600" dirty="0"/>
              <a:t>The term </a:t>
            </a:r>
            <a:r>
              <a:rPr lang="en-US" sz="1600" b="1" dirty="0"/>
              <a:t>‘Artificial Intelligence’ </a:t>
            </a:r>
            <a:r>
              <a:rPr lang="en-US" sz="1600" dirty="0"/>
              <a:t>was coined in 1956 – it is important today because of increased data volumes to be analyzed, advanced algorithms, and massive improvements in computing speed and memory. </a:t>
            </a:r>
          </a:p>
          <a:p>
            <a:pPr fontAlgn="auto">
              <a:lnSpc>
                <a:spcPct val="80000"/>
              </a:lnSpc>
              <a:spcAft>
                <a:spcPts val="0"/>
              </a:spcAft>
              <a:buFont typeface="Arial" panose="020B0604020202020204" pitchFamily="34" charset="0"/>
              <a:buChar char="•"/>
              <a:defRPr/>
            </a:pPr>
            <a:r>
              <a:rPr lang="en-US" b="1" dirty="0"/>
              <a:t>1960s, </a:t>
            </a:r>
          </a:p>
          <a:p>
            <a:pPr lvl="1" fontAlgn="auto">
              <a:lnSpc>
                <a:spcPct val="80000"/>
              </a:lnSpc>
              <a:spcAft>
                <a:spcPts val="0"/>
              </a:spcAft>
              <a:buFont typeface="Arial" panose="020B0604020202020204" pitchFamily="34" charset="0"/>
              <a:buChar char="•"/>
              <a:defRPr/>
            </a:pPr>
            <a:r>
              <a:rPr lang="en-US" sz="1600" b="1" dirty="0"/>
              <a:t>DARPA</a:t>
            </a:r>
            <a:r>
              <a:rPr lang="en-US" sz="1600" dirty="0"/>
              <a:t> (Government research funding) began encouraging work in mimicking basic human reasoning and produced Digital assistants (today’s SIRIs etc.).</a:t>
            </a:r>
          </a:p>
          <a:p>
            <a:pPr fontAlgn="auto">
              <a:lnSpc>
                <a:spcPct val="80000"/>
              </a:lnSpc>
              <a:spcAft>
                <a:spcPts val="0"/>
              </a:spcAft>
              <a:buFont typeface="Arial" panose="020B0604020202020204" pitchFamily="34" charset="0"/>
              <a:buChar char="•"/>
              <a:defRPr/>
            </a:pPr>
            <a:r>
              <a:rPr lang="en-US" b="1" dirty="0"/>
              <a:t>1980s to 2010s</a:t>
            </a:r>
          </a:p>
          <a:p>
            <a:pPr lvl="1" fontAlgn="auto">
              <a:lnSpc>
                <a:spcPct val="80000"/>
              </a:lnSpc>
              <a:spcAft>
                <a:spcPts val="0"/>
              </a:spcAft>
              <a:buFont typeface="Arial" panose="020B0604020202020204" pitchFamily="34" charset="0"/>
              <a:buChar char="•"/>
              <a:defRPr/>
            </a:pPr>
            <a:r>
              <a:rPr lang="en-US" sz="1600" b="1" dirty="0"/>
              <a:t>Machine Learning</a:t>
            </a:r>
            <a:r>
              <a:rPr lang="en-US" sz="1600" dirty="0"/>
              <a:t>—automates analytic model building from Neural Networks, statics, operations research, and physics to find hidden insights in data without explicitly being programmed as to where to look or what to conclude.</a:t>
            </a:r>
          </a:p>
          <a:p>
            <a:pPr lvl="2" fontAlgn="auto">
              <a:lnSpc>
                <a:spcPct val="80000"/>
              </a:lnSpc>
              <a:spcAft>
                <a:spcPts val="0"/>
              </a:spcAft>
              <a:buFont typeface="Arial" panose="020B0604020202020204" pitchFamily="34" charset="0"/>
              <a:buChar char="•"/>
              <a:defRPr/>
            </a:pPr>
            <a:r>
              <a:rPr lang="en-US" sz="1400" dirty="0"/>
              <a:t> An Artificial Neural Network (NN) is a computational model of the biological Neural Network in the human brain. </a:t>
            </a:r>
          </a:p>
          <a:p>
            <a:pPr lvl="2" fontAlgn="auto">
              <a:lnSpc>
                <a:spcPct val="80000"/>
              </a:lnSpc>
              <a:spcAft>
                <a:spcPts val="0"/>
              </a:spcAft>
              <a:buFont typeface="Arial" panose="020B0604020202020204" pitchFamily="34" charset="0"/>
              <a:buChar char="•"/>
              <a:defRPr/>
            </a:pPr>
            <a:r>
              <a:rPr lang="en-US" sz="1400" dirty="0"/>
              <a:t>The brain contains 10^14 to 15 Synapses (see photo). </a:t>
            </a:r>
          </a:p>
          <a:p>
            <a:pPr lvl="2" fontAlgn="auto">
              <a:lnSpc>
                <a:spcPct val="80000"/>
              </a:lnSpc>
              <a:spcAft>
                <a:spcPts val="0"/>
              </a:spcAft>
              <a:buFont typeface="Arial" panose="020B0604020202020204" pitchFamily="34" charset="0"/>
              <a:buChar char="•"/>
              <a:defRPr/>
            </a:pPr>
            <a:r>
              <a:rPr lang="en-US" sz="1400" dirty="0"/>
              <a:t>The Neuron is the basic building block. It receives inputs on the ‘axon terminals’ from upstream Neural Networks. via Dendrites (the short branch of extensions from the previous Cell). They scale or ‘weight’ the signals to each input to the Cell Body, where they are processed. </a:t>
            </a:r>
          </a:p>
          <a:p>
            <a:pPr lvl="2" fontAlgn="auto">
              <a:lnSpc>
                <a:spcPct val="80000"/>
              </a:lnSpc>
              <a:spcAft>
                <a:spcPts val="0"/>
              </a:spcAft>
              <a:buFont typeface="Arial" panose="020B0604020202020204" pitchFamily="34" charset="0"/>
              <a:buChar char="•"/>
              <a:defRPr/>
            </a:pPr>
            <a:r>
              <a:rPr lang="en-US" sz="1400" dirty="0"/>
              <a:t>The inputs are summed, a Bias is added, and an ’Activation Function’ is applied. </a:t>
            </a:r>
          </a:p>
          <a:p>
            <a:pPr lvl="2" fontAlgn="auto">
              <a:lnSpc>
                <a:spcPct val="80000"/>
              </a:lnSpc>
              <a:spcAft>
                <a:spcPts val="0"/>
              </a:spcAft>
              <a:buFont typeface="Arial" panose="020B0604020202020204" pitchFamily="34" charset="0"/>
              <a:buChar char="•"/>
              <a:defRPr/>
            </a:pPr>
            <a:r>
              <a:rPr lang="en-US" sz="1400" dirty="0"/>
              <a:t>The Weighting of each input is based upon the importance of the signals relative to one another. The Activation Function performs various processing functions. It will generate an output signal when the signal sum exceeds a Threshold, but it can delay the output, and ‘shape’ the response (a step or a gradual sloped response). </a:t>
            </a:r>
          </a:p>
          <a:p>
            <a:pPr lvl="2" fontAlgn="auto">
              <a:lnSpc>
                <a:spcPct val="80000"/>
              </a:lnSpc>
              <a:spcAft>
                <a:spcPts val="0"/>
              </a:spcAft>
              <a:buFont typeface="Arial" panose="020B0604020202020204" pitchFamily="34" charset="0"/>
              <a:buChar char="•"/>
              <a:defRPr/>
            </a:pPr>
            <a:r>
              <a:rPr lang="en-US" sz="1400" dirty="0"/>
              <a:t>The processed output of one stage of the Neural Network is then coupled to the next level of NN, as the process continues without human intervention.. Artificial Neural Networks can include a ‘Perception’ function which  employs a learning algorithm to improve future decisions. </a:t>
            </a:r>
          </a:p>
          <a:p>
            <a:pPr marL="0" indent="0" fontAlgn="auto">
              <a:lnSpc>
                <a:spcPct val="80000"/>
              </a:lnSpc>
              <a:spcAft>
                <a:spcPts val="0"/>
              </a:spcAft>
              <a:buFont typeface="Arial" panose="020B0604020202020204" pitchFamily="34" charset="0"/>
              <a:buNone/>
              <a:defRPr/>
            </a:pPr>
            <a:endParaRPr lang="en-US" sz="1600" dirty="0"/>
          </a:p>
        </p:txBody>
      </p:sp>
      <p:sp>
        <p:nvSpPr>
          <p:cNvPr id="2" name="Slide Number Placeholder 1">
            <a:extLst>
              <a:ext uri="{FF2B5EF4-FFF2-40B4-BE49-F238E27FC236}"/>
            </a:extLst>
          </p:cNvPr>
          <p:cNvSpPr>
            <a:spLocks noGrp="1"/>
          </p:cNvSpPr>
          <p:nvPr>
            <p:ph type="sldNum" sz="quarter" idx="12"/>
          </p:nvPr>
        </p:nvSpPr>
        <p:spPr/>
        <p:txBody>
          <a:bodyPr/>
          <a:lstStyle/>
          <a:p>
            <a:pPr>
              <a:defRPr/>
            </a:pPr>
            <a:fld id="{4D10EA15-BDCA-41D8-8906-B08CB70561C2}"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p:cNvPicPr>
          <p:nvPr/>
        </p:nvPicPr>
        <p:blipFill>
          <a:blip r:embed="rId2"/>
          <a:srcRect/>
          <a:stretch>
            <a:fillRect/>
          </a:stretch>
        </p:blipFill>
        <p:spPr bwMode="auto">
          <a:xfrm>
            <a:off x="3167063" y="1425575"/>
            <a:ext cx="6011862" cy="4006850"/>
          </a:xfrm>
          <a:prstGeom prst="rect">
            <a:avLst/>
          </a:prstGeom>
          <a:noFill/>
          <a:ln w="9525">
            <a:noFill/>
            <a:miter lim="800000"/>
            <a:headEnd/>
            <a:tailEnd/>
          </a:ln>
        </p:spPr>
      </p:pic>
      <p:sp>
        <p:nvSpPr>
          <p:cNvPr id="2" name="Slide Number Placeholder 1">
            <a:extLst>
              <a:ext uri="{FF2B5EF4-FFF2-40B4-BE49-F238E27FC236}"/>
            </a:extLst>
          </p:cNvPr>
          <p:cNvSpPr>
            <a:spLocks noGrp="1"/>
          </p:cNvSpPr>
          <p:nvPr>
            <p:ph type="sldNum" sz="quarter" idx="12"/>
          </p:nvPr>
        </p:nvSpPr>
        <p:spPr/>
        <p:txBody>
          <a:bodyPr/>
          <a:lstStyle/>
          <a:p>
            <a:pPr>
              <a:defRPr/>
            </a:pPr>
            <a:fld id="{AECAD9D8-6695-4FAF-AD28-ED822B213139}" type="slidenum">
              <a:rPr lang="en-US"/>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7" name="Rectangle 1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42938" y="642938"/>
            <a:ext cx="10906125" cy="5567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76250" y="479425"/>
            <a:ext cx="11239500" cy="589915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5" name="Picture 9" descr="A diagram of a cell body&#10;&#10;Description automatically generated"/>
          <p:cNvPicPr>
            <a:picLocks noChangeAspect="1"/>
          </p:cNvPicPr>
          <p:nvPr/>
        </p:nvPicPr>
        <p:blipFill>
          <a:blip r:embed="rId2"/>
          <a:srcRect/>
          <a:stretch>
            <a:fillRect/>
          </a:stretch>
        </p:blipFill>
        <p:spPr bwMode="auto">
          <a:xfrm>
            <a:off x="1128713" y="2079625"/>
            <a:ext cx="4724400" cy="2693988"/>
          </a:xfrm>
          <a:prstGeom prst="rect">
            <a:avLst/>
          </a:prstGeom>
          <a:noFill/>
          <a:ln w="9525">
            <a:noFill/>
            <a:miter lim="800000"/>
            <a:headEnd/>
            <a:tailEnd/>
          </a:ln>
        </p:spPr>
      </p:pic>
      <p:pic>
        <p:nvPicPr>
          <p:cNvPr id="25606" name="Picture 7" descr="A diagram of a cell structure&#10;&#10;Description automatically generated"/>
          <p:cNvPicPr>
            <a:picLocks noChangeAspect="1"/>
          </p:cNvPicPr>
          <p:nvPr/>
        </p:nvPicPr>
        <p:blipFill>
          <a:blip r:embed="rId3"/>
          <a:srcRect/>
          <a:stretch>
            <a:fillRect/>
          </a:stretch>
        </p:blipFill>
        <p:spPr bwMode="auto">
          <a:xfrm>
            <a:off x="6329363" y="2417763"/>
            <a:ext cx="4725987" cy="2019300"/>
          </a:xfrm>
          <a:prstGeom prst="rect">
            <a:avLst/>
          </a:prstGeom>
          <a:noFill/>
          <a:ln w="9525">
            <a:noFill/>
            <a:miter lim="800000"/>
            <a:headEnd/>
            <a:tailEnd/>
          </a:ln>
        </p:spPr>
      </p:pic>
      <p:sp>
        <p:nvSpPr>
          <p:cNvPr id="25607" name="Slide Number Placeholder 1"/>
          <p:cNvSpPr>
            <a:spLocks noGrp="1"/>
          </p:cNvSpPr>
          <p:nvPr>
            <p:ph type="sldNum" sz="quarter" idx="12"/>
          </p:nvPr>
        </p:nvSpPr>
        <p:spPr bwMode="auto">
          <a:xfrm>
            <a:off x="479425" y="6342063"/>
            <a:ext cx="811213" cy="504825"/>
          </a:xfrm>
          <a:noFill/>
          <a:ln>
            <a:miter lim="800000"/>
            <a:headEnd/>
            <a:tailEnd/>
          </a:ln>
        </p:spPr>
        <p:txBody>
          <a:bodyPr wrap="square" numCol="1" anchorCtr="0" compatLnSpc="1">
            <a:prstTxWarp prst="textNoShape">
              <a:avLst/>
            </a:prstTxWarp>
          </a:bodyPr>
          <a:lstStyle/>
          <a:p>
            <a:pPr fontAlgn="base">
              <a:spcBef>
                <a:spcPct val="0"/>
              </a:spcBef>
              <a:spcAft>
                <a:spcPts val="600"/>
              </a:spcAft>
            </a:pPr>
            <a:fld id="{AE34BAE5-721E-4DA8-942D-E72F103FD215}" type="slidenum">
              <a:rPr lang="en-US" sz="2000">
                <a:solidFill>
                  <a:srgbClr val="FFFFFF"/>
                </a:solidFill>
                <a:cs typeface="Arial" charset="0"/>
              </a:rPr>
              <a:pPr fontAlgn="base">
                <a:spcBef>
                  <a:spcPct val="0"/>
                </a:spcBef>
                <a:spcAft>
                  <a:spcPts val="600"/>
                </a:spcAft>
              </a:pPr>
              <a:t>12</a:t>
            </a:fld>
            <a:endParaRPr lang="en-US" sz="2000">
              <a:solidFill>
                <a:srgbClr val="FFFFFF"/>
              </a:solidFill>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p:cNvPicPr>
          <p:nvPr/>
        </p:nvPicPr>
        <p:blipFill>
          <a:blip r:embed="rId2"/>
          <a:srcRect/>
          <a:stretch>
            <a:fillRect/>
          </a:stretch>
        </p:blipFill>
        <p:spPr bwMode="auto">
          <a:xfrm>
            <a:off x="1239838" y="647700"/>
            <a:ext cx="9712325" cy="4854575"/>
          </a:xfrm>
          <a:prstGeom prst="rect">
            <a:avLst/>
          </a:prstGeom>
          <a:noFill/>
          <a:ln w="9525">
            <a:noFill/>
            <a:miter lim="800000"/>
            <a:headEnd/>
            <a:tailEnd/>
          </a:ln>
        </p:spPr>
      </p:pic>
      <p:sp>
        <p:nvSpPr>
          <p:cNvPr id="2" name="Slide Number Placeholder 1">
            <a:extLst>
              <a:ext uri="{FF2B5EF4-FFF2-40B4-BE49-F238E27FC236}"/>
            </a:extLst>
          </p:cNvPr>
          <p:cNvSpPr>
            <a:spLocks noGrp="1"/>
          </p:cNvSpPr>
          <p:nvPr>
            <p:ph type="sldNum" sz="quarter" idx="12"/>
          </p:nvPr>
        </p:nvSpPr>
        <p:spPr/>
        <p:txBody>
          <a:bodyPr/>
          <a:lstStyle/>
          <a:p>
            <a:pPr>
              <a:defRPr/>
            </a:pPr>
            <a:fld id="{D44B8A45-DD02-4A78-AB31-C735A3271C0A}" type="slidenum">
              <a:rPr lang="en-US"/>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0" y="274638"/>
            <a:ext cx="10972800" cy="1143000"/>
          </a:xfrm>
        </p:spPr>
        <p:txBody>
          <a:bodyPr>
            <a:normAutofit fontScale="90000"/>
          </a:bodyPr>
          <a:lstStyle/>
          <a:p>
            <a:pPr fontAlgn="auto">
              <a:spcAft>
                <a:spcPts val="0"/>
              </a:spcAft>
              <a:defRPr/>
            </a:pPr>
            <a:r>
              <a:rPr lang="en-US" dirty="0"/>
              <a:t>Brief Review of Topics Related to</a:t>
            </a:r>
            <a:br>
              <a:rPr lang="en-US" dirty="0"/>
            </a:br>
            <a:r>
              <a:rPr lang="en-US" dirty="0"/>
              <a:t>Artificial Intelligence - </a:t>
            </a:r>
            <a:r>
              <a:rPr lang="en-US" b="1" dirty="0"/>
              <a:t>History -Continued</a:t>
            </a:r>
            <a:r>
              <a:rPr lang="en-US" dirty="0"/>
              <a:t/>
            </a:r>
            <a:br>
              <a:rPr lang="en-US" dirty="0"/>
            </a:br>
            <a:endParaRPr lang="en-US" dirty="0"/>
          </a:p>
        </p:txBody>
      </p:sp>
      <p:sp>
        <p:nvSpPr>
          <p:cNvPr id="27650" name="Rectangle 3"/>
          <p:cNvSpPr>
            <a:spLocks noGrp="1"/>
          </p:cNvSpPr>
          <p:nvPr>
            <p:ph type="body" idx="4294967295"/>
          </p:nvPr>
        </p:nvSpPr>
        <p:spPr>
          <a:xfrm>
            <a:off x="0" y="1600200"/>
            <a:ext cx="10972800" cy="4525963"/>
          </a:xfrm>
        </p:spPr>
        <p:txBody>
          <a:bodyPr/>
          <a:lstStyle/>
          <a:p>
            <a:pPr>
              <a:lnSpc>
                <a:spcPct val="90000"/>
              </a:lnSpc>
            </a:pPr>
            <a:r>
              <a:rPr lang="en-US" sz="2800" b="1" smtClean="0"/>
              <a:t>2011-2020s</a:t>
            </a:r>
          </a:p>
          <a:p>
            <a:pPr lvl="1">
              <a:lnSpc>
                <a:spcPct val="90000"/>
              </a:lnSpc>
            </a:pPr>
            <a:r>
              <a:rPr lang="en-US" sz="2600" b="1" smtClean="0"/>
              <a:t>DEEP Learning</a:t>
            </a:r>
          </a:p>
          <a:p>
            <a:pPr lvl="2">
              <a:lnSpc>
                <a:spcPct val="90000"/>
              </a:lnSpc>
            </a:pPr>
            <a:r>
              <a:rPr lang="en-US" sz="2400" smtClean="0"/>
              <a:t>employs huge neural networks with many layers of processing units</a:t>
            </a:r>
          </a:p>
          <a:p>
            <a:pPr lvl="2">
              <a:lnSpc>
                <a:spcPct val="90000"/>
              </a:lnSpc>
            </a:pPr>
            <a:r>
              <a:rPr lang="en-US" sz="2400" smtClean="0"/>
              <a:t>use advances in computing power and improved training techniques to learn complex patterns on large amounts of data</a:t>
            </a:r>
          </a:p>
          <a:p>
            <a:pPr lvl="2">
              <a:lnSpc>
                <a:spcPct val="90000"/>
              </a:lnSpc>
            </a:pPr>
            <a:r>
              <a:rPr lang="en-US" sz="2400" smtClean="0"/>
              <a:t>Common applications include image and speech recognition.</a:t>
            </a:r>
          </a:p>
          <a:p>
            <a:pPr>
              <a:lnSpc>
                <a:spcPct val="90000"/>
              </a:lnSpc>
            </a:pPr>
            <a:r>
              <a:rPr lang="en-US" sz="2800" b="1" smtClean="0"/>
              <a:t>Present– </a:t>
            </a:r>
          </a:p>
          <a:p>
            <a:pPr lvl="1">
              <a:lnSpc>
                <a:spcPct val="90000"/>
              </a:lnSpc>
            </a:pPr>
            <a:r>
              <a:rPr lang="en-US" sz="2600" b="1" smtClean="0"/>
              <a:t>Generative AI </a:t>
            </a:r>
            <a:r>
              <a:rPr lang="en-US" sz="2600" smtClean="0"/>
              <a:t>-  all of the major companies are developing Generative AI as possible rate—Microsoft, Google, Chabot ++</a:t>
            </a:r>
            <a:endParaRPr lang="en-US" sz="2800" smtClean="0"/>
          </a:p>
          <a:p>
            <a:pPr>
              <a:lnSpc>
                <a:spcPct val="90000"/>
              </a:lnSpc>
            </a:pPr>
            <a:endParaRPr lang="en-US" sz="2800" smtClean="0"/>
          </a:p>
          <a:p>
            <a:pPr>
              <a:lnSpc>
                <a:spcPct val="90000"/>
              </a:lnSpc>
            </a:pPr>
            <a:endParaRPr lang="en-US" sz="2800" smtClean="0"/>
          </a:p>
        </p:txBody>
      </p:sp>
      <p:sp>
        <p:nvSpPr>
          <p:cNvPr id="2" name="Slide Number Placeholder 1">
            <a:extLst>
              <a:ext uri="{FF2B5EF4-FFF2-40B4-BE49-F238E27FC236}"/>
            </a:extLst>
          </p:cNvPr>
          <p:cNvSpPr>
            <a:spLocks noGrp="1"/>
          </p:cNvSpPr>
          <p:nvPr>
            <p:ph type="sldNum" sz="quarter" idx="12"/>
          </p:nvPr>
        </p:nvSpPr>
        <p:spPr/>
        <p:txBody>
          <a:bodyPr/>
          <a:lstStyle/>
          <a:p>
            <a:pPr>
              <a:defRPr/>
            </a:pPr>
            <a:fld id="{2F29AC8A-C388-41AE-8602-A7F7E4CFE88E}"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2"/>
          <a:srcRect/>
          <a:stretch>
            <a:fillRect/>
          </a:stretch>
        </p:blipFill>
        <p:spPr bwMode="auto">
          <a:xfrm>
            <a:off x="1868488" y="1033463"/>
            <a:ext cx="8455025" cy="4791075"/>
          </a:xfrm>
          <a:prstGeom prst="rect">
            <a:avLst/>
          </a:prstGeom>
          <a:noFill/>
          <a:ln w="9525">
            <a:noFill/>
            <a:miter lim="800000"/>
            <a:headEnd/>
            <a:tailEnd/>
          </a:ln>
        </p:spPr>
      </p:pic>
      <p:sp>
        <p:nvSpPr>
          <p:cNvPr id="2" name="Slide Number Placeholder 1">
            <a:extLst>
              <a:ext uri="{FF2B5EF4-FFF2-40B4-BE49-F238E27FC236}"/>
            </a:extLst>
          </p:cNvPr>
          <p:cNvSpPr>
            <a:spLocks noGrp="1"/>
          </p:cNvSpPr>
          <p:nvPr>
            <p:ph type="sldNum" sz="quarter" idx="12"/>
          </p:nvPr>
        </p:nvSpPr>
        <p:spPr/>
        <p:txBody>
          <a:bodyPr/>
          <a:lstStyle/>
          <a:p>
            <a:pPr>
              <a:defRPr/>
            </a:pPr>
            <a:fld id="{317647E0-54B8-4E98-A6A4-7B53B842D94C}" type="slidenum">
              <a:rPr lang="en-US"/>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extLst>
          </p:cNvPr>
          <p:cNvSpPr>
            <a:spLocks noGrp="1"/>
          </p:cNvSpPr>
          <p:nvPr>
            <p:ph type="sldNum" sz="quarter" idx="12"/>
          </p:nvPr>
        </p:nvSpPr>
        <p:spPr/>
        <p:txBody>
          <a:bodyPr/>
          <a:lstStyle/>
          <a:p>
            <a:pPr>
              <a:defRPr/>
            </a:pPr>
            <a:fld id="{5BA21C4A-850B-4F15-B5C1-D35B2A522D0E}" type="slidenum">
              <a:rPr lang="en-US"/>
              <a:pPr>
                <a:defRPr/>
              </a:pPr>
              <a:t>16</a:t>
            </a:fld>
            <a:endParaRPr lang="en-US"/>
          </a:p>
        </p:txBody>
      </p:sp>
      <p:pic>
        <p:nvPicPr>
          <p:cNvPr id="3" name="G2fqAlgmoPo?feature=oembed" descr="Introduction to Generative AI">
            <a:hlinkClick r:id="" action="ppaction://media"/>
          </p:cNvPr>
          <p:cNvPicPr>
            <a:picLocks noRot="1" noChangeAspect="1"/>
          </p:cNvPicPr>
          <p:nvPr>
            <a:videoFile r:link="rId1"/>
          </p:nvPr>
        </p:nvPicPr>
        <p:blipFill>
          <a:blip r:embed="rId3"/>
          <a:srcRect/>
          <a:stretch>
            <a:fillRect/>
          </a:stretch>
        </p:blipFill>
        <p:spPr bwMode="auto">
          <a:xfrm>
            <a:off x="909638" y="274638"/>
            <a:ext cx="10145712" cy="5732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extLst>
          </p:cNvPr>
          <p:cNvSpPr>
            <a:spLocks noGrp="1"/>
          </p:cNvSpPr>
          <p:nvPr>
            <p:ph type="title"/>
          </p:nvPr>
        </p:nvSpPr>
        <p:spPr/>
        <p:txBody>
          <a:bodyPr/>
          <a:lstStyle/>
          <a:p>
            <a:pPr fontAlgn="auto">
              <a:spcAft>
                <a:spcPts val="0"/>
              </a:spcAft>
              <a:defRPr/>
            </a:pPr>
            <a:endParaRPr lang="en-US"/>
          </a:p>
        </p:txBody>
      </p:sp>
      <p:sp>
        <p:nvSpPr>
          <p:cNvPr id="30722" name="Content Placeholder 3"/>
          <p:cNvSpPr>
            <a:spLocks noGrp="1"/>
          </p:cNvSpPr>
          <p:nvPr>
            <p:ph idx="1"/>
          </p:nvPr>
        </p:nvSpPr>
        <p:spPr/>
        <p:txBody>
          <a:bodyPr/>
          <a:lstStyle/>
          <a:p>
            <a:pPr marL="0" indent="0" algn="ctr">
              <a:buFont typeface="Arial" charset="0"/>
              <a:buNone/>
            </a:pPr>
            <a:endParaRPr lang="en-US" smtClean="0"/>
          </a:p>
          <a:p>
            <a:pPr marL="0" indent="0" algn="ctr">
              <a:buFont typeface="Arial" charset="0"/>
              <a:buNone/>
            </a:pPr>
            <a:r>
              <a:rPr lang="en-US" sz="4000" b="1" smtClean="0"/>
              <a:t>So, What do You Think?</a:t>
            </a:r>
          </a:p>
        </p:txBody>
      </p:sp>
      <p:sp>
        <p:nvSpPr>
          <p:cNvPr id="2" name="Slide Number Placeholder 1">
            <a:extLst>
              <a:ext uri="{FF2B5EF4-FFF2-40B4-BE49-F238E27FC236}"/>
            </a:extLst>
          </p:cNvPr>
          <p:cNvSpPr>
            <a:spLocks noGrp="1"/>
          </p:cNvSpPr>
          <p:nvPr>
            <p:ph type="sldNum" sz="quarter" idx="12"/>
          </p:nvPr>
        </p:nvSpPr>
        <p:spPr/>
        <p:txBody>
          <a:bodyPr/>
          <a:lstStyle/>
          <a:p>
            <a:pPr>
              <a:defRPr/>
            </a:pPr>
            <a:fld id="{0CB055DC-2E7A-4B5E-825C-E7D40051AA8E}" type="slidenum">
              <a:rPr lang="en-US"/>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p:cNvSpPr>
          <p:nvPr>
            <p:ph type="title" idx="4294967295"/>
          </p:nvPr>
        </p:nvSpPr>
        <p:spPr>
          <a:xfrm>
            <a:off x="0" y="274638"/>
            <a:ext cx="10972800" cy="1143000"/>
          </a:xfrm>
        </p:spPr>
        <p:txBody>
          <a:bodyPr/>
          <a:lstStyle/>
          <a:p>
            <a:pPr fontAlgn="auto">
              <a:spcAft>
                <a:spcPts val="0"/>
              </a:spcAft>
              <a:defRPr/>
            </a:pPr>
            <a:r>
              <a:rPr lang="en-US"/>
              <a:t>Brief Review of Topics Related to</a:t>
            </a:r>
            <a:br>
              <a:rPr lang="en-US"/>
            </a:br>
            <a:r>
              <a:rPr lang="en-US"/>
              <a:t>Artificial Intelligence</a:t>
            </a:r>
          </a:p>
        </p:txBody>
      </p:sp>
      <p:sp>
        <p:nvSpPr>
          <p:cNvPr id="21506" name="Rectangle 3"/>
          <p:cNvSpPr>
            <a:spLocks noGrp="1"/>
          </p:cNvSpPr>
          <p:nvPr>
            <p:ph type="body" idx="4294967295"/>
          </p:nvPr>
        </p:nvSpPr>
        <p:spPr>
          <a:xfrm>
            <a:off x="325438" y="1614488"/>
            <a:ext cx="10972800" cy="4968875"/>
          </a:xfrm>
        </p:spPr>
        <p:txBody>
          <a:bodyPr rtlCol="0">
            <a:normAutofit fontScale="70000" lnSpcReduction="20000"/>
          </a:bodyPr>
          <a:lstStyle/>
          <a:p>
            <a:pPr fontAlgn="auto">
              <a:lnSpc>
                <a:spcPct val="80000"/>
              </a:lnSpc>
              <a:spcAft>
                <a:spcPts val="0"/>
              </a:spcAft>
              <a:buFont typeface="Arial" panose="020B0604020202020204" pitchFamily="34" charset="0"/>
              <a:buChar char="•"/>
              <a:defRPr/>
            </a:pPr>
            <a:endParaRPr lang="en-US" sz="1800" dirty="0"/>
          </a:p>
          <a:p>
            <a:pPr fontAlgn="auto">
              <a:lnSpc>
                <a:spcPct val="80000"/>
              </a:lnSpc>
              <a:spcAft>
                <a:spcPts val="0"/>
              </a:spcAft>
              <a:buFont typeface="Arial" panose="020B0604020202020204" pitchFamily="34" charset="0"/>
              <a:buChar char="•"/>
              <a:defRPr/>
            </a:pPr>
            <a:r>
              <a:rPr lang="en-US" sz="2600" b="1" dirty="0"/>
              <a:t> What is Information? How do we measure it etc. How fast can it be transmitted (communicated) in a noisy environment and maintain an acceptable number of errors etc.</a:t>
            </a:r>
          </a:p>
          <a:p>
            <a:pPr lvl="1" fontAlgn="auto">
              <a:lnSpc>
                <a:spcPct val="80000"/>
              </a:lnSpc>
              <a:spcAft>
                <a:spcPts val="0"/>
              </a:spcAft>
              <a:buFont typeface="Arial" panose="020B0604020202020204" pitchFamily="34" charset="0"/>
              <a:buChar char="•"/>
              <a:defRPr/>
            </a:pPr>
            <a:r>
              <a:rPr lang="en-US" sz="2200" dirty="0"/>
              <a:t>EXAMPLE: If the 2 letters CA? are known what is BEST guess for the next letter? </a:t>
            </a:r>
          </a:p>
          <a:p>
            <a:pPr lvl="1" fontAlgn="auto">
              <a:lnSpc>
                <a:spcPct val="80000"/>
              </a:lnSpc>
              <a:spcAft>
                <a:spcPts val="0"/>
              </a:spcAft>
              <a:buFont typeface="Arial" panose="020B0604020202020204" pitchFamily="34" charset="0"/>
              <a:buChar char="•"/>
              <a:defRPr/>
            </a:pPr>
            <a:r>
              <a:rPr lang="en-US" sz="2200" dirty="0"/>
              <a:t>Those used in the words: “CAB, CAD, CAM ,CAN ,CAP ,CAR ,and  CAT” all seem reasonable. </a:t>
            </a:r>
          </a:p>
          <a:p>
            <a:pPr lvl="1" fontAlgn="auto">
              <a:lnSpc>
                <a:spcPct val="80000"/>
              </a:lnSpc>
              <a:spcAft>
                <a:spcPts val="0"/>
              </a:spcAft>
              <a:buFont typeface="Arial" panose="020B0604020202020204" pitchFamily="34" charset="0"/>
              <a:buChar char="•"/>
              <a:defRPr/>
            </a:pPr>
            <a:r>
              <a:rPr lang="en-US" sz="2200" dirty="0"/>
              <a:t>Actually the BEST Guess would be the Letter E, since it is the most probable letter in the English Alphabet but in this case it is WRONG!. Since there are NO Possible ways to determine the BEST letter etc., statistical and probability methods must be used..</a:t>
            </a:r>
          </a:p>
          <a:p>
            <a:pPr fontAlgn="auto">
              <a:lnSpc>
                <a:spcPct val="80000"/>
              </a:lnSpc>
              <a:spcAft>
                <a:spcPts val="0"/>
              </a:spcAft>
              <a:buFont typeface="Arial" panose="020B0604020202020204" pitchFamily="34" charset="0"/>
              <a:buChar char="•"/>
              <a:defRPr/>
            </a:pPr>
            <a:r>
              <a:rPr lang="en-US" sz="2600" dirty="0"/>
              <a:t> </a:t>
            </a:r>
            <a:r>
              <a:rPr lang="en-US" sz="2600" b="1" dirty="0"/>
              <a:t>Great  Mathematicians, Scientists, and Engineers have studied and struggled with the Information/Noise problem for centuries:</a:t>
            </a:r>
          </a:p>
          <a:p>
            <a:pPr lvl="1" fontAlgn="auto">
              <a:lnSpc>
                <a:spcPct val="80000"/>
              </a:lnSpc>
              <a:spcAft>
                <a:spcPts val="0"/>
              </a:spcAft>
              <a:buFont typeface="Arial" panose="020B0604020202020204" pitchFamily="34" charset="0"/>
              <a:buChar char="•"/>
              <a:defRPr/>
            </a:pPr>
            <a:r>
              <a:rPr lang="en-US" sz="2200" dirty="0"/>
              <a:t>Examples: Hartley and Nyquist (Bell Labs) </a:t>
            </a:r>
          </a:p>
          <a:p>
            <a:pPr lvl="1" fontAlgn="auto">
              <a:lnSpc>
                <a:spcPct val="80000"/>
              </a:lnSpc>
              <a:spcAft>
                <a:spcPts val="0"/>
              </a:spcAft>
              <a:buFont typeface="Arial" panose="020B0604020202020204" pitchFamily="34" charset="0"/>
              <a:buChar char="•"/>
              <a:defRPr/>
            </a:pPr>
            <a:r>
              <a:rPr lang="en-US" sz="2200" dirty="0"/>
              <a:t>’Markoff Chains (Sequences of related events and characters) ’</a:t>
            </a:r>
          </a:p>
          <a:p>
            <a:pPr lvl="1" fontAlgn="auto">
              <a:lnSpc>
                <a:spcPct val="80000"/>
              </a:lnSpc>
              <a:spcAft>
                <a:spcPts val="0"/>
              </a:spcAft>
              <a:buFont typeface="Arial" panose="020B0604020202020204" pitchFamily="34" charset="0"/>
              <a:buChar char="•"/>
              <a:defRPr/>
            </a:pPr>
            <a:r>
              <a:rPr lang="en-US" sz="2200" dirty="0"/>
              <a:t>‘Cybernetics’ (Norman Weiner- the Yellow Peril), </a:t>
            </a:r>
          </a:p>
          <a:p>
            <a:pPr lvl="1" fontAlgn="auto">
              <a:lnSpc>
                <a:spcPct val="80000"/>
              </a:lnSpc>
              <a:spcAft>
                <a:spcPts val="0"/>
              </a:spcAft>
              <a:buFont typeface="Arial" panose="020B0604020202020204" pitchFamily="34" charset="0"/>
              <a:buChar char="•"/>
              <a:defRPr/>
            </a:pPr>
            <a:r>
              <a:rPr lang="en-US" sz="2200" dirty="0"/>
              <a:t>The’ Ergodic’  Hypothesis</a:t>
            </a:r>
          </a:p>
          <a:p>
            <a:pPr lvl="1" fontAlgn="auto">
              <a:lnSpc>
                <a:spcPct val="80000"/>
              </a:lnSpc>
              <a:spcAft>
                <a:spcPts val="0"/>
              </a:spcAft>
              <a:buFont typeface="Arial" panose="020B0604020202020204" pitchFamily="34" charset="0"/>
              <a:buChar char="•"/>
              <a:defRPr/>
            </a:pPr>
            <a:r>
              <a:rPr lang="en-US" sz="2200" dirty="0"/>
              <a:t>All are the characteristic of Noise measured on many similar devices at one time equivalent, to the  measurement from a single unit over a long time (infinity)? </a:t>
            </a:r>
          </a:p>
          <a:p>
            <a:pPr fontAlgn="auto">
              <a:lnSpc>
                <a:spcPct val="80000"/>
              </a:lnSpc>
              <a:spcAft>
                <a:spcPts val="0"/>
              </a:spcAft>
              <a:buFont typeface="Arial" panose="020B0604020202020204" pitchFamily="34" charset="0"/>
              <a:buChar char="•"/>
              <a:defRPr/>
            </a:pPr>
            <a:r>
              <a:rPr lang="en-US" sz="2600" b="1" dirty="0"/>
              <a:t> IT is related to Boltzmann’s Statistical Mechanics</a:t>
            </a:r>
          </a:p>
          <a:p>
            <a:pPr lvl="1" fontAlgn="auto">
              <a:lnSpc>
                <a:spcPct val="80000"/>
              </a:lnSpc>
              <a:spcAft>
                <a:spcPts val="0"/>
              </a:spcAft>
              <a:buFont typeface="Arial" panose="020B0604020202020204" pitchFamily="34" charset="0"/>
              <a:buChar char="•"/>
              <a:defRPr/>
            </a:pPr>
            <a:r>
              <a:rPr lang="en-US" sz="2200" dirty="0"/>
              <a:t>involved with Uncertainty. Thermodynamics is also a section. Information is associated with known events or messages and measured in BITS. </a:t>
            </a:r>
          </a:p>
          <a:p>
            <a:pPr lvl="1" fontAlgn="auto">
              <a:lnSpc>
                <a:spcPct val="80000"/>
              </a:lnSpc>
              <a:spcAft>
                <a:spcPts val="0"/>
              </a:spcAft>
              <a:buFont typeface="Arial" panose="020B0604020202020204" pitchFamily="34" charset="0"/>
              <a:buChar char="•"/>
              <a:defRPr/>
            </a:pPr>
            <a:r>
              <a:rPr lang="en-US" sz="2200" dirty="0"/>
              <a:t>A 2 sided coin Flip is one Bit. </a:t>
            </a:r>
          </a:p>
          <a:p>
            <a:pPr lvl="1" fontAlgn="auto">
              <a:lnSpc>
                <a:spcPct val="80000"/>
              </a:lnSpc>
              <a:spcAft>
                <a:spcPts val="0"/>
              </a:spcAft>
              <a:buFont typeface="Arial" panose="020B0604020202020204" pitchFamily="34" charset="0"/>
              <a:buChar char="•"/>
              <a:defRPr/>
            </a:pPr>
            <a:r>
              <a:rPr lang="en-US" sz="2200" dirty="0"/>
              <a:t>A 2 sided coin with both sides Heads or Tails is Zero Bits No Information. </a:t>
            </a:r>
          </a:p>
          <a:p>
            <a:pPr lvl="1" fontAlgn="auto">
              <a:lnSpc>
                <a:spcPct val="80000"/>
              </a:lnSpc>
              <a:spcAft>
                <a:spcPts val="0"/>
              </a:spcAft>
              <a:buFont typeface="Arial" panose="020B0604020202020204" pitchFamily="34" charset="0"/>
              <a:buChar char="•"/>
              <a:defRPr/>
            </a:pPr>
            <a:r>
              <a:rPr lang="en-US" sz="2200" dirty="0"/>
              <a:t>Shannon determined the amount of ‘information’ (Lower Case) in the English Language based on the Probability of Occurrence of each letter in various texts. The result is the Entropy since it is the average information relative all possible outcomes.                                                                                          </a:t>
            </a:r>
          </a:p>
          <a:p>
            <a:pPr fontAlgn="auto">
              <a:lnSpc>
                <a:spcPct val="80000"/>
              </a:lnSpc>
              <a:spcAft>
                <a:spcPts val="0"/>
              </a:spcAft>
              <a:buFontTx/>
              <a:buNone/>
              <a:defRPr/>
            </a:pPr>
            <a:endParaRPr lang="en-US" sz="1400" dirty="0"/>
          </a:p>
          <a:p>
            <a:pPr fontAlgn="auto">
              <a:lnSpc>
                <a:spcPct val="80000"/>
              </a:lnSpc>
              <a:spcAft>
                <a:spcPts val="0"/>
              </a:spcAft>
              <a:buFontTx/>
              <a:buNone/>
              <a:defRPr/>
            </a:pPr>
            <a:endParaRPr lang="en-US" sz="1400" dirty="0"/>
          </a:p>
          <a:p>
            <a:pPr fontAlgn="auto">
              <a:lnSpc>
                <a:spcPct val="80000"/>
              </a:lnSpc>
              <a:spcAft>
                <a:spcPts val="0"/>
              </a:spcAft>
              <a:buFont typeface="Arial" panose="020B0604020202020204" pitchFamily="34" charset="0"/>
              <a:buChar char="•"/>
              <a:defRPr/>
            </a:pPr>
            <a:endParaRPr lang="en-US" sz="1400" dirty="0"/>
          </a:p>
        </p:txBody>
      </p:sp>
      <p:sp>
        <p:nvSpPr>
          <p:cNvPr id="2" name="Slide Number Placeholder 1">
            <a:extLst>
              <a:ext uri="{FF2B5EF4-FFF2-40B4-BE49-F238E27FC236}"/>
            </a:extLst>
          </p:cNvPr>
          <p:cNvSpPr>
            <a:spLocks noGrp="1"/>
          </p:cNvSpPr>
          <p:nvPr>
            <p:ph type="sldNum" sz="quarter" idx="12"/>
          </p:nvPr>
        </p:nvSpPr>
        <p:spPr/>
        <p:txBody>
          <a:bodyPr/>
          <a:lstStyle/>
          <a:p>
            <a:pPr>
              <a:defRPr/>
            </a:pPr>
            <a:fld id="{ACB8C1D5-AB95-40B9-B288-F6D13AC7A677}" type="slidenum">
              <a:rPr lang="en-US"/>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a:xfrm>
            <a:off x="0" y="274638"/>
            <a:ext cx="10972800" cy="1143000"/>
          </a:xfrm>
        </p:spPr>
        <p:txBody>
          <a:bodyPr/>
          <a:lstStyle/>
          <a:p>
            <a:pPr fontAlgn="auto">
              <a:spcAft>
                <a:spcPts val="0"/>
              </a:spcAft>
              <a:defRPr/>
            </a:pPr>
            <a:r>
              <a:rPr lang="en-US"/>
              <a:t>Brief Review of Topics Related to</a:t>
            </a:r>
            <a:br>
              <a:rPr lang="en-US"/>
            </a:br>
            <a:r>
              <a:rPr lang="en-US"/>
              <a:t>Artificial Intelligence</a:t>
            </a:r>
          </a:p>
        </p:txBody>
      </p:sp>
      <p:sp>
        <p:nvSpPr>
          <p:cNvPr id="22530" name="Rectangle 3"/>
          <p:cNvSpPr>
            <a:spLocks noGrp="1"/>
          </p:cNvSpPr>
          <p:nvPr>
            <p:ph type="body" idx="4294967295"/>
          </p:nvPr>
        </p:nvSpPr>
        <p:spPr>
          <a:xfrm>
            <a:off x="0" y="1600200"/>
            <a:ext cx="10972800" cy="4525963"/>
          </a:xfrm>
        </p:spPr>
        <p:txBody>
          <a:bodyPr rtlCol="0">
            <a:normAutofit fontScale="55000" lnSpcReduction="20000"/>
          </a:bodyPr>
          <a:lstStyle/>
          <a:p>
            <a:pPr fontAlgn="auto">
              <a:lnSpc>
                <a:spcPct val="80000"/>
              </a:lnSpc>
              <a:spcAft>
                <a:spcPts val="0"/>
              </a:spcAft>
              <a:buFont typeface="Arial" panose="020B0604020202020204" pitchFamily="34" charset="0"/>
              <a:buChar char="•"/>
              <a:defRPr/>
            </a:pPr>
            <a:endParaRPr lang="en-US" sz="1200" dirty="0"/>
          </a:p>
          <a:p>
            <a:pPr fontAlgn="auto">
              <a:lnSpc>
                <a:spcPct val="80000"/>
              </a:lnSpc>
              <a:spcAft>
                <a:spcPts val="0"/>
              </a:spcAft>
              <a:buFontTx/>
              <a:buNone/>
              <a:defRPr/>
            </a:pPr>
            <a:r>
              <a:rPr lang="en-US" sz="2500" dirty="0"/>
              <a:t>‘IT’ Continued </a:t>
            </a:r>
          </a:p>
          <a:p>
            <a:pPr fontAlgn="auto">
              <a:lnSpc>
                <a:spcPct val="80000"/>
              </a:lnSpc>
              <a:spcAft>
                <a:spcPts val="0"/>
              </a:spcAft>
              <a:buFontTx/>
              <a:buNone/>
              <a:defRPr/>
            </a:pPr>
            <a:r>
              <a:rPr lang="en-US" sz="2500" dirty="0"/>
              <a:t>EXAMPLE of LOG Base 2:</a:t>
            </a:r>
          </a:p>
          <a:p>
            <a:pPr fontAlgn="auto">
              <a:lnSpc>
                <a:spcPct val="80000"/>
              </a:lnSpc>
              <a:spcAft>
                <a:spcPts val="0"/>
              </a:spcAft>
              <a:buFontTx/>
              <a:buNone/>
              <a:defRPr/>
            </a:pPr>
            <a:r>
              <a:rPr lang="en-US" sz="2500" dirty="0"/>
              <a:t>        2^2=4        2^3=8    2^4= 16</a:t>
            </a:r>
          </a:p>
          <a:p>
            <a:pPr fontAlgn="auto">
              <a:lnSpc>
                <a:spcPct val="80000"/>
              </a:lnSpc>
              <a:spcAft>
                <a:spcPts val="0"/>
              </a:spcAft>
              <a:buFontTx/>
              <a:buNone/>
              <a:defRPr/>
            </a:pPr>
            <a:r>
              <a:rPr lang="en-US" sz="2500" dirty="0"/>
              <a:t>                        2^?= Logs 2 (?)  </a:t>
            </a:r>
          </a:p>
          <a:p>
            <a:pPr fontAlgn="auto">
              <a:lnSpc>
                <a:spcPct val="80000"/>
              </a:lnSpc>
              <a:spcAft>
                <a:spcPts val="0"/>
              </a:spcAft>
              <a:buFontTx/>
              <a:buNone/>
              <a:defRPr/>
            </a:pPr>
            <a:r>
              <a:rPr lang="en-US" sz="2500" dirty="0"/>
              <a:t>                  2^(4.7) = 26</a:t>
            </a:r>
          </a:p>
          <a:p>
            <a:pPr fontAlgn="auto">
              <a:lnSpc>
                <a:spcPct val="80000"/>
              </a:lnSpc>
              <a:spcAft>
                <a:spcPts val="0"/>
              </a:spcAft>
              <a:buFontTx/>
              <a:buNone/>
              <a:defRPr/>
            </a:pPr>
            <a:r>
              <a:rPr lang="en-US" sz="2500" dirty="0"/>
              <a:t>.  To determine a specific  letter of the  26  Letters in the Alphabet,, requires less than 5  questions (32 choices), but more than 4 Bits (16 choices). </a:t>
            </a:r>
          </a:p>
          <a:p>
            <a:pPr fontAlgn="auto">
              <a:lnSpc>
                <a:spcPct val="80000"/>
              </a:lnSpc>
              <a:spcAft>
                <a:spcPts val="0"/>
              </a:spcAft>
              <a:buFontTx/>
              <a:buNone/>
              <a:defRPr/>
            </a:pPr>
            <a:r>
              <a:rPr lang="en-US" sz="2500" dirty="0"/>
              <a:t> .In general, the most efficient method to finding “answers”  is to divide the .number of Characters etc. BY HALF.</a:t>
            </a:r>
          </a:p>
          <a:p>
            <a:pPr fontAlgn="auto">
              <a:lnSpc>
                <a:spcPct val="80000"/>
              </a:lnSpc>
              <a:spcAft>
                <a:spcPts val="0"/>
              </a:spcAft>
              <a:buFontTx/>
              <a:buNone/>
              <a:defRPr/>
            </a:pPr>
            <a:r>
              <a:rPr lang="en-US" sz="2500" dirty="0"/>
              <a:t> </a:t>
            </a:r>
          </a:p>
          <a:p>
            <a:pPr fontAlgn="auto">
              <a:lnSpc>
                <a:spcPct val="80000"/>
              </a:lnSpc>
              <a:spcAft>
                <a:spcPts val="0"/>
              </a:spcAft>
              <a:buFontTx/>
              <a:buNone/>
              <a:defRPr/>
            </a:pPr>
            <a:endParaRPr lang="en-US" sz="2500" dirty="0"/>
          </a:p>
          <a:p>
            <a:pPr fontAlgn="auto">
              <a:lnSpc>
                <a:spcPct val="80000"/>
              </a:lnSpc>
              <a:spcAft>
                <a:spcPts val="0"/>
              </a:spcAft>
              <a:buFontTx/>
              <a:buNone/>
              <a:defRPr/>
            </a:pPr>
            <a:r>
              <a:rPr lang="en-US" sz="2500" dirty="0"/>
              <a:t>Definition of  ENTROPY-.’S’. </a:t>
            </a:r>
          </a:p>
          <a:p>
            <a:pPr fontAlgn="auto">
              <a:lnSpc>
                <a:spcPct val="80000"/>
              </a:lnSpc>
              <a:spcAft>
                <a:spcPts val="0"/>
              </a:spcAft>
              <a:buFontTx/>
              <a:buNone/>
              <a:defRPr/>
            </a:pPr>
            <a:r>
              <a:rPr lang="en-US" sz="2500" dirty="0"/>
              <a:t>                   S= k LOG(W)</a:t>
            </a:r>
          </a:p>
          <a:p>
            <a:pPr fontAlgn="auto">
              <a:lnSpc>
                <a:spcPct val="80000"/>
              </a:lnSpc>
              <a:spcAft>
                <a:spcPts val="0"/>
              </a:spcAft>
              <a:buFontTx/>
              <a:buNone/>
              <a:defRPr/>
            </a:pPr>
            <a:r>
              <a:rPr lang="en-US" sz="2500" dirty="0"/>
              <a:t>                       Where ‘ k’ is  the number of States (Letters </a:t>
            </a:r>
            <a:r>
              <a:rPr lang="en-US" sz="2500" dirty="0" err="1"/>
              <a:t>etc</a:t>
            </a:r>
            <a:r>
              <a:rPr lang="en-US" sz="2500" dirty="0"/>
              <a:t>)</a:t>
            </a:r>
          </a:p>
          <a:p>
            <a:pPr fontAlgn="auto">
              <a:lnSpc>
                <a:spcPct val="80000"/>
              </a:lnSpc>
              <a:spcAft>
                <a:spcPts val="0"/>
              </a:spcAft>
              <a:buFontTx/>
              <a:buNone/>
              <a:defRPr/>
            </a:pPr>
            <a:r>
              <a:rPr lang="en-US" sz="2500" dirty="0"/>
              <a:t>                       W  is the Probability of the message                                                                                 </a:t>
            </a:r>
          </a:p>
          <a:p>
            <a:pPr fontAlgn="auto">
              <a:lnSpc>
                <a:spcPct val="80000"/>
              </a:lnSpc>
              <a:spcAft>
                <a:spcPts val="0"/>
              </a:spcAft>
              <a:buFontTx/>
              <a:buNone/>
              <a:defRPr/>
            </a:pPr>
            <a:r>
              <a:rPr lang="en-US" sz="2500" dirty="0"/>
              <a:t> ‘                     ‘ LOG’ is the Logarithm to the Base 2 (For Digital/ Binary systems) ,    W is the number of possible choices, and is  measured in BITS.</a:t>
            </a:r>
          </a:p>
          <a:p>
            <a:pPr fontAlgn="auto">
              <a:lnSpc>
                <a:spcPct val="80000"/>
              </a:lnSpc>
              <a:spcAft>
                <a:spcPts val="0"/>
              </a:spcAft>
              <a:buFontTx/>
              <a:buNone/>
              <a:defRPr/>
            </a:pPr>
            <a:endParaRPr lang="en-US" sz="2500" dirty="0"/>
          </a:p>
          <a:p>
            <a:pPr fontAlgn="auto">
              <a:lnSpc>
                <a:spcPct val="80000"/>
              </a:lnSpc>
              <a:spcAft>
                <a:spcPts val="0"/>
              </a:spcAft>
              <a:buFontTx/>
              <a:buNone/>
              <a:defRPr/>
            </a:pPr>
            <a:r>
              <a:rPr lang="en-US" sz="2500" dirty="0"/>
              <a:t>The Videos to be shown compare the Information contained in several interesting cases-Deck of Cards, Pair of Dice </a:t>
            </a:r>
            <a:r>
              <a:rPr lang="en-US" sz="2500" dirty="0" err="1"/>
              <a:t>etc</a:t>
            </a:r>
            <a:endParaRPr lang="en-US" sz="2500" dirty="0"/>
          </a:p>
          <a:p>
            <a:pPr fontAlgn="auto">
              <a:lnSpc>
                <a:spcPct val="80000"/>
              </a:lnSpc>
              <a:spcAft>
                <a:spcPts val="0"/>
              </a:spcAft>
              <a:buFontTx/>
              <a:buNone/>
              <a:defRPr/>
            </a:pPr>
            <a:r>
              <a:rPr lang="en-US" sz="2500" dirty="0"/>
              <a:t>Page 7.</a:t>
            </a:r>
          </a:p>
          <a:p>
            <a:pPr fontAlgn="auto">
              <a:lnSpc>
                <a:spcPct val="80000"/>
              </a:lnSpc>
              <a:spcAft>
                <a:spcPts val="0"/>
              </a:spcAft>
              <a:buFontTx/>
              <a:buNone/>
              <a:defRPr/>
            </a:pPr>
            <a:endParaRPr lang="en-US" sz="1200" dirty="0"/>
          </a:p>
          <a:p>
            <a:pPr fontAlgn="auto">
              <a:lnSpc>
                <a:spcPct val="80000"/>
              </a:lnSpc>
              <a:spcAft>
                <a:spcPts val="0"/>
              </a:spcAft>
              <a:buFontTx/>
              <a:buNone/>
              <a:defRPr/>
            </a:pPr>
            <a:endParaRPr lang="en-US" sz="1200" dirty="0"/>
          </a:p>
          <a:p>
            <a:pPr fontAlgn="auto">
              <a:lnSpc>
                <a:spcPct val="80000"/>
              </a:lnSpc>
              <a:spcAft>
                <a:spcPts val="0"/>
              </a:spcAft>
              <a:buFontTx/>
              <a:buNone/>
              <a:defRPr/>
            </a:pPr>
            <a:endParaRPr lang="en-US" sz="1200" dirty="0"/>
          </a:p>
          <a:p>
            <a:pPr fontAlgn="auto">
              <a:lnSpc>
                <a:spcPct val="80000"/>
              </a:lnSpc>
              <a:spcAft>
                <a:spcPts val="0"/>
              </a:spcAft>
              <a:buFont typeface="Arial" panose="020B0604020202020204" pitchFamily="34" charset="0"/>
              <a:buChar char="•"/>
              <a:defRPr/>
            </a:pPr>
            <a:endParaRPr lang="en-US" sz="1200" dirty="0"/>
          </a:p>
          <a:p>
            <a:pPr fontAlgn="auto">
              <a:lnSpc>
                <a:spcPct val="80000"/>
              </a:lnSpc>
              <a:spcAft>
                <a:spcPts val="0"/>
              </a:spcAft>
              <a:buFontTx/>
              <a:buNone/>
              <a:defRPr/>
            </a:pPr>
            <a:endParaRPr lang="en-US" sz="1200" dirty="0"/>
          </a:p>
        </p:txBody>
      </p:sp>
      <p:sp>
        <p:nvSpPr>
          <p:cNvPr id="2" name="Slide Number Placeholder 1">
            <a:extLst>
              <a:ext uri="{FF2B5EF4-FFF2-40B4-BE49-F238E27FC236}"/>
            </a:extLst>
          </p:cNvPr>
          <p:cNvSpPr>
            <a:spLocks noGrp="1"/>
          </p:cNvSpPr>
          <p:nvPr>
            <p:ph type="sldNum" sz="quarter" idx="12"/>
          </p:nvPr>
        </p:nvSpPr>
        <p:spPr/>
        <p:txBody>
          <a:bodyPr/>
          <a:lstStyle/>
          <a:p>
            <a:pPr>
              <a:defRPr/>
            </a:pPr>
            <a:fld id="{5066C59D-2196-43A0-837B-73079D5EA5E0}" type="slidenum">
              <a:rPr lang="en-US"/>
              <a:pPr>
                <a:defRPr/>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extLst>
          </p:cNvPr>
          <p:cNvSpPr>
            <a:spLocks noGrp="1"/>
          </p:cNvSpPr>
          <p:nvPr>
            <p:ph type="sldNum" sz="quarter" idx="12"/>
          </p:nvPr>
        </p:nvSpPr>
        <p:spPr/>
        <p:txBody>
          <a:bodyPr/>
          <a:lstStyle/>
          <a:p>
            <a:pPr>
              <a:defRPr/>
            </a:pPr>
            <a:fld id="{6D5B61FF-9081-482A-AE1C-6F389D6D61D4}" type="slidenum">
              <a:rPr lang="en-US"/>
              <a:pPr>
                <a:defRPr/>
              </a:pPr>
              <a:t>2</a:t>
            </a:fld>
            <a:endParaRPr lang="en-US"/>
          </a:p>
        </p:txBody>
      </p:sp>
      <p:pic>
        <p:nvPicPr>
          <p:cNvPr id="5" name="ad79nYk2keg?feature=oembed" descr="What Is AI? | Artificial Intelligence | What is Artificial Intelligence? | AI In 5 Mins |Simplilearn">
            <a:hlinkClick r:id="" action="ppaction://media"/>
          </p:cNvPr>
          <p:cNvPicPr>
            <a:picLocks noRot="1" noChangeAspect="1"/>
          </p:cNvPicPr>
          <p:nvPr>
            <a:videoFile r:link="rId1"/>
          </p:nvPr>
        </p:nvPicPr>
        <p:blipFill>
          <a:blip r:embed="rId3"/>
          <a:srcRect/>
          <a:stretch>
            <a:fillRect/>
          </a:stretch>
        </p:blipFill>
        <p:spPr bwMode="auto">
          <a:xfrm>
            <a:off x="936625" y="514350"/>
            <a:ext cx="9721850" cy="549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a:xfrm>
            <a:off x="1219200" y="457200"/>
            <a:ext cx="10972800" cy="1143000"/>
          </a:xfrm>
        </p:spPr>
        <p:txBody>
          <a:bodyPr/>
          <a:lstStyle/>
          <a:p>
            <a:pPr fontAlgn="auto">
              <a:spcAft>
                <a:spcPts val="0"/>
              </a:spcAft>
              <a:defRPr/>
            </a:pPr>
            <a:r>
              <a:rPr lang="en-US"/>
              <a:t>References</a:t>
            </a:r>
          </a:p>
        </p:txBody>
      </p:sp>
      <p:sp>
        <p:nvSpPr>
          <p:cNvPr id="23554" name="Rectangle 3"/>
          <p:cNvSpPr>
            <a:spLocks noGrp="1"/>
          </p:cNvSpPr>
          <p:nvPr>
            <p:ph type="body" idx="4294967295"/>
          </p:nvPr>
        </p:nvSpPr>
        <p:spPr>
          <a:xfrm>
            <a:off x="0" y="1600200"/>
            <a:ext cx="10972800" cy="4525963"/>
          </a:xfrm>
        </p:spPr>
        <p:txBody>
          <a:bodyPr rtlCol="0">
            <a:normAutofit fontScale="92500" lnSpcReduction="10000"/>
          </a:bodyPr>
          <a:lstStyle/>
          <a:p>
            <a:pPr fontAlgn="auto">
              <a:lnSpc>
                <a:spcPct val="80000"/>
              </a:lnSpc>
              <a:spcAft>
                <a:spcPts val="0"/>
              </a:spcAft>
              <a:buFont typeface="Arial" panose="020B0604020202020204" pitchFamily="34" charset="0"/>
              <a:buChar char="•"/>
              <a:defRPr/>
            </a:pPr>
            <a:r>
              <a:rPr lang="en-US" sz="2300" dirty="0"/>
              <a:t>KAHN Videos:</a:t>
            </a:r>
          </a:p>
          <a:p>
            <a:pPr lvl="1" fontAlgn="auto">
              <a:lnSpc>
                <a:spcPct val="80000"/>
              </a:lnSpc>
              <a:spcAft>
                <a:spcPts val="0"/>
              </a:spcAft>
              <a:buFont typeface="Arial" panose="020B0604020202020204" pitchFamily="34" charset="0"/>
              <a:buChar char="•"/>
              <a:defRPr/>
            </a:pPr>
            <a:r>
              <a:rPr lang="en-US" sz="2100" dirty="0"/>
              <a:t>Artificial Intelligence:</a:t>
            </a:r>
          </a:p>
          <a:p>
            <a:pPr lvl="1" fontAlgn="auto">
              <a:lnSpc>
                <a:spcPct val="80000"/>
              </a:lnSpc>
              <a:spcAft>
                <a:spcPts val="0"/>
              </a:spcAft>
              <a:buFont typeface="Arial" panose="020B0604020202020204" pitchFamily="34" charset="0"/>
              <a:buChar char="•"/>
              <a:defRPr/>
            </a:pPr>
            <a:r>
              <a:rPr lang="en-US" sz="2100" dirty="0"/>
              <a:t>How does AI Work?</a:t>
            </a:r>
          </a:p>
          <a:p>
            <a:pPr lvl="1" fontAlgn="auto">
              <a:lnSpc>
                <a:spcPct val="80000"/>
              </a:lnSpc>
              <a:spcAft>
                <a:spcPts val="0"/>
              </a:spcAft>
              <a:buFont typeface="Arial" panose="020B0604020202020204" pitchFamily="34" charset="0"/>
              <a:buChar char="•"/>
              <a:defRPr/>
            </a:pPr>
            <a:r>
              <a:rPr lang="en-US" sz="2100" dirty="0"/>
              <a:t>What is Machine Learning?</a:t>
            </a:r>
          </a:p>
          <a:p>
            <a:pPr lvl="1" fontAlgn="auto">
              <a:lnSpc>
                <a:spcPct val="80000"/>
              </a:lnSpc>
              <a:spcAft>
                <a:spcPts val="0"/>
              </a:spcAft>
              <a:buFont typeface="Arial" panose="020B0604020202020204" pitchFamily="34" charset="0"/>
              <a:buChar char="•"/>
              <a:defRPr/>
            </a:pPr>
            <a:r>
              <a:rPr lang="en-US" sz="2100" dirty="0"/>
              <a:t>How do Neural Networks work?</a:t>
            </a:r>
          </a:p>
          <a:p>
            <a:pPr fontAlgn="auto">
              <a:lnSpc>
                <a:spcPct val="80000"/>
              </a:lnSpc>
              <a:spcAft>
                <a:spcPts val="0"/>
              </a:spcAft>
              <a:buFont typeface="Arial" panose="020B0604020202020204" pitchFamily="34" charset="0"/>
              <a:buChar char="•"/>
              <a:defRPr/>
            </a:pPr>
            <a:endParaRPr lang="en-US" sz="2300" dirty="0"/>
          </a:p>
          <a:p>
            <a:pPr fontAlgn="auto">
              <a:lnSpc>
                <a:spcPct val="80000"/>
              </a:lnSpc>
              <a:spcAft>
                <a:spcPts val="0"/>
              </a:spcAft>
              <a:buFont typeface="Arial" panose="020B0604020202020204" pitchFamily="34" charset="0"/>
              <a:buChar char="•"/>
              <a:defRPr/>
            </a:pPr>
            <a:r>
              <a:rPr lang="en-US" sz="2300" dirty="0"/>
              <a:t>Information Technology:</a:t>
            </a:r>
          </a:p>
          <a:p>
            <a:pPr lvl="1" fontAlgn="auto">
              <a:lnSpc>
                <a:spcPct val="80000"/>
              </a:lnSpc>
              <a:spcAft>
                <a:spcPts val="0"/>
              </a:spcAft>
              <a:buFont typeface="Arial" panose="020B0604020202020204" pitchFamily="34" charset="0"/>
              <a:buChar char="•"/>
              <a:defRPr/>
            </a:pPr>
            <a:r>
              <a:rPr lang="en-US" sz="2100" dirty="0"/>
              <a:t>Into to Channel Capacity</a:t>
            </a:r>
          </a:p>
          <a:p>
            <a:pPr lvl="1" fontAlgn="auto">
              <a:lnSpc>
                <a:spcPct val="80000"/>
              </a:lnSpc>
              <a:spcAft>
                <a:spcPts val="0"/>
              </a:spcAft>
              <a:buFont typeface="Arial" panose="020B0604020202020204" pitchFamily="34" charset="0"/>
              <a:buChar char="•"/>
              <a:defRPr/>
            </a:pPr>
            <a:r>
              <a:rPr lang="en-US" sz="2100" dirty="0"/>
              <a:t>Measuring Information</a:t>
            </a:r>
          </a:p>
          <a:p>
            <a:pPr lvl="1" fontAlgn="auto">
              <a:lnSpc>
                <a:spcPct val="80000"/>
              </a:lnSpc>
              <a:spcAft>
                <a:spcPts val="0"/>
              </a:spcAft>
              <a:buFont typeface="Arial" panose="020B0604020202020204" pitchFamily="34" charset="0"/>
              <a:buChar char="•"/>
              <a:defRPr/>
            </a:pPr>
            <a:r>
              <a:rPr lang="en-US" sz="2100" dirty="0"/>
              <a:t>Information Entropy</a:t>
            </a:r>
          </a:p>
          <a:p>
            <a:pPr fontAlgn="auto">
              <a:lnSpc>
                <a:spcPct val="80000"/>
              </a:lnSpc>
              <a:spcAft>
                <a:spcPts val="0"/>
              </a:spcAft>
              <a:buFont typeface="Arial" panose="020B0604020202020204" pitchFamily="34" charset="0"/>
              <a:buChar char="•"/>
              <a:defRPr/>
            </a:pPr>
            <a:endParaRPr lang="en-US" sz="2300" dirty="0"/>
          </a:p>
          <a:p>
            <a:pPr fontAlgn="auto">
              <a:lnSpc>
                <a:spcPct val="80000"/>
              </a:lnSpc>
              <a:spcAft>
                <a:spcPts val="0"/>
              </a:spcAft>
              <a:buFont typeface="Arial" panose="020B0604020202020204" pitchFamily="34" charset="0"/>
              <a:buChar char="•"/>
              <a:defRPr/>
            </a:pPr>
            <a:r>
              <a:rPr lang="en-US" sz="2300" dirty="0"/>
              <a:t>University of Pennsylvania POD cast on the use of BOTS for college level papers.</a:t>
            </a:r>
          </a:p>
          <a:p>
            <a:pPr fontAlgn="auto">
              <a:lnSpc>
                <a:spcPct val="80000"/>
              </a:lnSpc>
              <a:spcAft>
                <a:spcPts val="0"/>
              </a:spcAft>
              <a:buFont typeface="Arial" panose="020B0604020202020204" pitchFamily="34" charset="0"/>
              <a:buChar char="•"/>
              <a:defRPr/>
            </a:pPr>
            <a:r>
              <a:rPr lang="en-US" sz="2300" dirty="0"/>
              <a:t>The Information –James </a:t>
            </a:r>
            <a:r>
              <a:rPr lang="en-US" sz="2300" dirty="0" err="1"/>
              <a:t>Gleick</a:t>
            </a:r>
            <a:r>
              <a:rPr lang="en-US" sz="2300" dirty="0"/>
              <a:t> (Book)</a:t>
            </a:r>
          </a:p>
          <a:p>
            <a:pPr fontAlgn="auto">
              <a:lnSpc>
                <a:spcPct val="80000"/>
              </a:lnSpc>
              <a:spcAft>
                <a:spcPts val="0"/>
              </a:spcAft>
              <a:buFont typeface="Arial" panose="020B0604020202020204" pitchFamily="34" charset="0"/>
              <a:buChar char="•"/>
              <a:defRPr/>
            </a:pPr>
            <a:r>
              <a:rPr lang="en-US" sz="2300" dirty="0"/>
              <a:t>YOUTUBE Videos</a:t>
            </a:r>
          </a:p>
          <a:p>
            <a:pPr fontAlgn="auto">
              <a:lnSpc>
                <a:spcPct val="80000"/>
              </a:lnSpc>
              <a:spcAft>
                <a:spcPts val="0"/>
              </a:spcAft>
              <a:buFontTx/>
              <a:buNone/>
              <a:defRPr/>
            </a:pPr>
            <a:endParaRPr lang="en-US" sz="1200" dirty="0"/>
          </a:p>
          <a:p>
            <a:pPr fontAlgn="auto">
              <a:lnSpc>
                <a:spcPct val="80000"/>
              </a:lnSpc>
              <a:spcAft>
                <a:spcPts val="0"/>
              </a:spcAft>
              <a:buFontTx/>
              <a:buNone/>
              <a:defRPr/>
            </a:pPr>
            <a:endParaRPr lang="en-US" sz="1200" dirty="0"/>
          </a:p>
          <a:p>
            <a:pPr marL="0" indent="0" fontAlgn="auto">
              <a:lnSpc>
                <a:spcPct val="80000"/>
              </a:lnSpc>
              <a:spcAft>
                <a:spcPts val="0"/>
              </a:spcAft>
              <a:buFont typeface="Arial" panose="020B0604020202020204" pitchFamily="34" charset="0"/>
              <a:buNone/>
              <a:defRPr/>
            </a:pPr>
            <a:endParaRPr lang="en-US" sz="1200" dirty="0"/>
          </a:p>
        </p:txBody>
      </p:sp>
      <p:sp>
        <p:nvSpPr>
          <p:cNvPr id="2" name="Slide Number Placeholder 1">
            <a:extLst>
              <a:ext uri="{FF2B5EF4-FFF2-40B4-BE49-F238E27FC236}"/>
            </a:extLst>
          </p:cNvPr>
          <p:cNvSpPr>
            <a:spLocks noGrp="1"/>
          </p:cNvSpPr>
          <p:nvPr>
            <p:ph type="sldNum" sz="quarter" idx="12"/>
          </p:nvPr>
        </p:nvSpPr>
        <p:spPr/>
        <p:txBody>
          <a:bodyPr/>
          <a:lstStyle/>
          <a:p>
            <a:pPr>
              <a:defRPr/>
            </a:pPr>
            <a:fld id="{575A5F39-23C9-47FF-9150-E80512D51A31}" type="slidenum">
              <a:rPr lang="en-US"/>
              <a:pPr>
                <a:defRPr/>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0" y="274638"/>
            <a:ext cx="10972800" cy="1143000"/>
          </a:xfrm>
        </p:spPr>
        <p:txBody>
          <a:bodyPr/>
          <a:lstStyle/>
          <a:p>
            <a:pPr fontAlgn="auto">
              <a:spcAft>
                <a:spcPts val="0"/>
              </a:spcAft>
              <a:defRPr/>
            </a:pPr>
            <a:r>
              <a:rPr lang="en-US"/>
              <a:t>Future Meetings</a:t>
            </a:r>
          </a:p>
        </p:txBody>
      </p:sp>
      <p:sp>
        <p:nvSpPr>
          <p:cNvPr id="34818" name="Content Placeholder 2"/>
          <p:cNvSpPr>
            <a:spLocks noGrp="1"/>
          </p:cNvSpPr>
          <p:nvPr>
            <p:ph idx="4294967295"/>
          </p:nvPr>
        </p:nvSpPr>
        <p:spPr>
          <a:xfrm>
            <a:off x="0" y="1600200"/>
            <a:ext cx="10972800" cy="4525963"/>
          </a:xfrm>
        </p:spPr>
        <p:txBody>
          <a:bodyPr/>
          <a:lstStyle/>
          <a:p>
            <a:r>
              <a:rPr lang="en-US" smtClean="0"/>
              <a:t>We are in a CRITICAL need for others to give presentations—please contact us for help in preparation etc.</a:t>
            </a:r>
          </a:p>
          <a:p>
            <a:r>
              <a:rPr lang="en-US" smtClean="0"/>
              <a:t>Thank you again to everyone who has given talks previously.</a:t>
            </a:r>
          </a:p>
          <a:p>
            <a:r>
              <a:rPr lang="en-US" smtClean="0"/>
              <a:t>Jack Yurasek (201-337-4433) </a:t>
            </a:r>
            <a:r>
              <a:rPr lang="en-US" u="sng" smtClean="0">
                <a:solidFill>
                  <a:srgbClr val="00B0F0"/>
                </a:solidFill>
                <a:hlinkClick r:id="rId3"/>
              </a:rPr>
              <a:t>Email--Jyurasek@aol.com</a:t>
            </a:r>
            <a:r>
              <a:rPr lang="en-US" smtClean="0">
                <a:solidFill>
                  <a:srgbClr val="00B0F0"/>
                </a:solidFill>
              </a:rPr>
              <a:t> </a:t>
            </a:r>
          </a:p>
          <a:p>
            <a:r>
              <a:rPr lang="en-US" smtClean="0"/>
              <a:t>Harry Bennett (201-803-1475) </a:t>
            </a:r>
            <a:r>
              <a:rPr lang="en-US" u="sng" smtClean="0">
                <a:solidFill>
                  <a:srgbClr val="00B0F0"/>
                </a:solidFill>
                <a:hlinkClick r:id="rId4"/>
              </a:rPr>
              <a:t>Email-harr</a:t>
            </a:r>
            <a:r>
              <a:rPr lang="en-US" u="sng" smtClean="0">
                <a:solidFill>
                  <a:srgbClr val="00B0F0"/>
                </a:solidFill>
              </a:rPr>
              <a:t>benn7@gmail.com</a:t>
            </a:r>
            <a:endParaRPr lang="en-US" smtClean="0">
              <a:solidFill>
                <a:srgbClr val="00B0F0"/>
              </a:solidFill>
            </a:endParaRPr>
          </a:p>
          <a:p>
            <a:r>
              <a:rPr lang="en-US" smtClean="0">
                <a:solidFill>
                  <a:srgbClr val="00B0F0"/>
                </a:solidFill>
              </a:rPr>
              <a:t>Marc Bernhardt (201-693-3997)</a:t>
            </a:r>
            <a:endParaRPr lang="en-US" smtClean="0"/>
          </a:p>
        </p:txBody>
      </p:sp>
      <p:sp>
        <p:nvSpPr>
          <p:cNvPr id="2" name="Slide Number Placeholder 1">
            <a:extLst>
              <a:ext uri="{FF2B5EF4-FFF2-40B4-BE49-F238E27FC236}"/>
            </a:extLst>
          </p:cNvPr>
          <p:cNvSpPr>
            <a:spLocks noGrp="1"/>
          </p:cNvSpPr>
          <p:nvPr>
            <p:ph type="sldNum" sz="quarter" idx="12"/>
          </p:nvPr>
        </p:nvSpPr>
        <p:spPr/>
        <p:txBody>
          <a:bodyPr/>
          <a:lstStyle/>
          <a:p>
            <a:pPr>
              <a:defRPr/>
            </a:pPr>
            <a:fld id="{22785F7E-6AD3-46B5-9E00-34F6BC8E4608}" type="slidenum">
              <a:rPr lang="en-US"/>
              <a:pPr>
                <a:defRPr/>
              </a:pPr>
              <a:t>21</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extLst>
          </p:cNvPr>
          <p:cNvSpPr>
            <a:spLocks noGrp="1"/>
          </p:cNvSpPr>
          <p:nvPr>
            <p:ph type="title"/>
          </p:nvPr>
        </p:nvSpPr>
        <p:spPr>
          <a:xfrm>
            <a:off x="1449388" y="804863"/>
            <a:ext cx="9605962" cy="1058862"/>
          </a:xfrm>
        </p:spPr>
        <p:txBody>
          <a:bodyPr/>
          <a:lstStyle/>
          <a:p>
            <a:pPr fontAlgn="auto">
              <a:spcAft>
                <a:spcPts val="0"/>
              </a:spcAft>
              <a:defRPr/>
            </a:pPr>
            <a:r>
              <a:rPr lang="en-US" dirty="0"/>
              <a:t>Agenda</a:t>
            </a:r>
          </a:p>
        </p:txBody>
      </p:sp>
      <p:sp>
        <p:nvSpPr>
          <p:cNvPr id="6" name="Content Placeholder 5">
            <a:extLst>
              <a:ext uri="{FF2B5EF4-FFF2-40B4-BE49-F238E27FC236}"/>
            </a:extLst>
          </p:cNvPr>
          <p:cNvSpPr>
            <a:spLocks noGrp="1"/>
          </p:cNvSpPr>
          <p:nvPr>
            <p:ph sz="half" idx="1"/>
          </p:nvPr>
        </p:nvSpPr>
        <p:spPr>
          <a:xfrm>
            <a:off x="1447800" y="2011363"/>
            <a:ext cx="4645025" cy="3448050"/>
          </a:xfrm>
        </p:spPr>
        <p:txBody>
          <a:bodyPr rtlCol="0">
            <a:normAutofit fontScale="85000" lnSpcReduction="10000"/>
          </a:bodyPr>
          <a:lstStyle/>
          <a:p>
            <a:pPr fontAlgn="auto">
              <a:spcAft>
                <a:spcPts val="0"/>
              </a:spcAft>
              <a:buFont typeface="Arial" panose="020B0604020202020204" pitchFamily="34" charset="0"/>
              <a:buChar char="•"/>
              <a:defRPr/>
            </a:pPr>
            <a:r>
              <a:rPr lang="en-US" dirty="0"/>
              <a:t>Introduction</a:t>
            </a:r>
          </a:p>
          <a:p>
            <a:pPr fontAlgn="auto">
              <a:spcAft>
                <a:spcPts val="0"/>
              </a:spcAft>
              <a:buFont typeface="Arial" panose="020B0604020202020204" pitchFamily="34" charset="0"/>
              <a:buChar char="•"/>
              <a:defRPr/>
            </a:pPr>
            <a:r>
              <a:rPr lang="en-US" dirty="0"/>
              <a:t>Definition</a:t>
            </a:r>
          </a:p>
          <a:p>
            <a:pPr fontAlgn="auto">
              <a:spcAft>
                <a:spcPts val="0"/>
              </a:spcAft>
              <a:buFont typeface="Arial" panose="020B0604020202020204" pitchFamily="34" charset="0"/>
              <a:buChar char="•"/>
              <a:defRPr/>
            </a:pPr>
            <a:r>
              <a:rPr lang="en-US" dirty="0"/>
              <a:t>History</a:t>
            </a:r>
          </a:p>
          <a:p>
            <a:pPr fontAlgn="auto">
              <a:spcAft>
                <a:spcPts val="0"/>
              </a:spcAft>
              <a:buFont typeface="Arial" panose="020B0604020202020204" pitchFamily="34" charset="0"/>
              <a:buChar char="•"/>
              <a:defRPr/>
            </a:pPr>
            <a:r>
              <a:rPr lang="en-US" dirty="0"/>
              <a:t>Turing Machine-Communications (Telegraph, Telephone)</a:t>
            </a:r>
          </a:p>
          <a:p>
            <a:pPr fontAlgn="auto">
              <a:spcAft>
                <a:spcPts val="0"/>
              </a:spcAft>
              <a:buFont typeface="Arial" panose="020B0604020202020204" pitchFamily="34" charset="0"/>
              <a:buChar char="•"/>
              <a:defRPr/>
            </a:pPr>
            <a:r>
              <a:rPr lang="en-US" dirty="0"/>
              <a:t>Capacity vs. Speed</a:t>
            </a:r>
          </a:p>
          <a:p>
            <a:pPr fontAlgn="auto">
              <a:spcAft>
                <a:spcPts val="0"/>
              </a:spcAft>
              <a:buFont typeface="Arial" panose="020B0604020202020204" pitchFamily="34" charset="0"/>
              <a:buChar char="•"/>
              <a:defRPr/>
            </a:pPr>
            <a:r>
              <a:rPr lang="en-US" dirty="0"/>
              <a:t>Measurement of Information (Uncertainty-Shannon’s Entropy)</a:t>
            </a:r>
          </a:p>
          <a:p>
            <a:pPr fontAlgn="auto">
              <a:spcAft>
                <a:spcPts val="0"/>
              </a:spcAft>
              <a:buFont typeface="Arial" panose="020B0604020202020204" pitchFamily="34" charset="0"/>
              <a:buChar char="•"/>
              <a:defRPr/>
            </a:pPr>
            <a:r>
              <a:rPr lang="en-US" dirty="0"/>
              <a:t>Neural Networks</a:t>
            </a:r>
          </a:p>
          <a:p>
            <a:pPr fontAlgn="auto">
              <a:spcAft>
                <a:spcPts val="0"/>
              </a:spcAft>
              <a:buFont typeface="Arial" panose="020B0604020202020204" pitchFamily="34" charset="0"/>
              <a:buChar char="•"/>
              <a:defRPr/>
            </a:pPr>
            <a:endParaRPr lang="en-US" dirty="0"/>
          </a:p>
        </p:txBody>
      </p:sp>
      <p:sp>
        <p:nvSpPr>
          <p:cNvPr id="4" name="Slide Number Placeholder 3">
            <a:extLst>
              <a:ext uri="{FF2B5EF4-FFF2-40B4-BE49-F238E27FC236}"/>
            </a:extLst>
          </p:cNvPr>
          <p:cNvSpPr>
            <a:spLocks noGrp="1"/>
          </p:cNvSpPr>
          <p:nvPr>
            <p:ph type="sldNum" sz="quarter" idx="12"/>
          </p:nvPr>
        </p:nvSpPr>
        <p:spPr/>
        <p:txBody>
          <a:bodyPr/>
          <a:lstStyle/>
          <a:p>
            <a:pPr>
              <a:defRPr/>
            </a:pPr>
            <a:fld id="{14493222-F0B3-4249-966B-86D233E54D3C}" type="slidenum">
              <a:rPr lang="en-US"/>
              <a:pPr>
                <a:defRPr/>
              </a:pPr>
              <a:t>3</a:t>
            </a:fld>
            <a:endParaRPr lang="en-US"/>
          </a:p>
        </p:txBody>
      </p:sp>
      <p:pic>
        <p:nvPicPr>
          <p:cNvPr id="16388" name="Content Placeholder 7"/>
          <p:cNvPicPr>
            <a:picLocks noGrp="1" noChangeAspect="1"/>
          </p:cNvPicPr>
          <p:nvPr>
            <p:ph sz="half" idx="2"/>
          </p:nvPr>
        </p:nvPicPr>
        <p:blipFill>
          <a:blip r:embed="rId2"/>
          <a:srcRect/>
          <a:stretch>
            <a:fillRect/>
          </a:stretch>
        </p:blipFill>
        <p:spPr>
          <a:xfrm>
            <a:off x="6413500" y="2189163"/>
            <a:ext cx="4645025" cy="3098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p:cNvPicPr>
          <p:nvPr/>
        </p:nvPicPr>
        <p:blipFill>
          <a:blip r:embed="rId2"/>
          <a:srcRect/>
          <a:stretch>
            <a:fillRect/>
          </a:stretch>
        </p:blipFill>
        <p:spPr bwMode="auto">
          <a:xfrm>
            <a:off x="496888" y="490538"/>
            <a:ext cx="5786437" cy="3856037"/>
          </a:xfrm>
          <a:prstGeom prst="rect">
            <a:avLst/>
          </a:prstGeom>
          <a:noFill/>
          <a:ln w="9525">
            <a:noFill/>
            <a:miter lim="800000"/>
            <a:headEnd/>
            <a:tailEnd/>
          </a:ln>
        </p:spPr>
      </p:pic>
      <p:pic>
        <p:nvPicPr>
          <p:cNvPr id="17410" name="Picture 4"/>
          <p:cNvPicPr>
            <a:picLocks noChangeAspect="1"/>
          </p:cNvPicPr>
          <p:nvPr/>
        </p:nvPicPr>
        <p:blipFill>
          <a:blip r:embed="rId3"/>
          <a:srcRect/>
          <a:stretch>
            <a:fillRect/>
          </a:stretch>
        </p:blipFill>
        <p:spPr bwMode="auto">
          <a:xfrm>
            <a:off x="7283450" y="490538"/>
            <a:ext cx="3632200" cy="5078412"/>
          </a:xfrm>
          <a:prstGeom prst="rect">
            <a:avLst/>
          </a:prstGeom>
          <a:noFill/>
          <a:ln w="9525">
            <a:noFill/>
            <a:miter lim="800000"/>
            <a:headEnd/>
            <a:tailEnd/>
          </a:ln>
        </p:spPr>
      </p:pic>
      <p:sp>
        <p:nvSpPr>
          <p:cNvPr id="2" name="Slide Number Placeholder 1">
            <a:extLst>
              <a:ext uri="{FF2B5EF4-FFF2-40B4-BE49-F238E27FC236}"/>
            </a:extLst>
          </p:cNvPr>
          <p:cNvSpPr>
            <a:spLocks noGrp="1"/>
          </p:cNvSpPr>
          <p:nvPr>
            <p:ph type="sldNum" sz="quarter" idx="12"/>
          </p:nvPr>
        </p:nvSpPr>
        <p:spPr/>
        <p:txBody>
          <a:bodyPr/>
          <a:lstStyle/>
          <a:p>
            <a:pPr>
              <a:defRPr/>
            </a:pPr>
            <a:fld id="{034093FB-515B-489C-B0D6-47E0325DEAD9}" type="slidenum">
              <a:rPr lang="en-US"/>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p:cNvPicPr>
          <p:nvPr/>
        </p:nvPicPr>
        <p:blipFill>
          <a:blip r:embed="rId2"/>
          <a:srcRect/>
          <a:stretch>
            <a:fillRect/>
          </a:stretch>
        </p:blipFill>
        <p:spPr bwMode="auto">
          <a:xfrm>
            <a:off x="1489075" y="344488"/>
            <a:ext cx="8505825" cy="5694362"/>
          </a:xfrm>
          <a:prstGeom prst="rect">
            <a:avLst/>
          </a:prstGeom>
          <a:noFill/>
          <a:ln w="9525">
            <a:noFill/>
            <a:miter lim="800000"/>
            <a:headEnd/>
            <a:tailEnd/>
          </a:ln>
        </p:spPr>
      </p:pic>
      <p:sp>
        <p:nvSpPr>
          <p:cNvPr id="2" name="Slide Number Placeholder 1">
            <a:extLst>
              <a:ext uri="{FF2B5EF4-FFF2-40B4-BE49-F238E27FC236}"/>
            </a:extLst>
          </p:cNvPr>
          <p:cNvSpPr>
            <a:spLocks noGrp="1"/>
          </p:cNvSpPr>
          <p:nvPr>
            <p:ph type="sldNum" sz="quarter" idx="12"/>
          </p:nvPr>
        </p:nvSpPr>
        <p:spPr/>
        <p:txBody>
          <a:bodyPr/>
          <a:lstStyle/>
          <a:p>
            <a:pPr>
              <a:defRPr/>
            </a:pPr>
            <a:fld id="{DCAFDFB3-EAE9-4426-B55D-8882881B54C9}" type="slidenum">
              <a:rPr lang="en-US"/>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a:xfrm>
            <a:off x="0" y="274638"/>
            <a:ext cx="10972800" cy="1870075"/>
          </a:xfrm>
        </p:spPr>
        <p:txBody>
          <a:bodyPr/>
          <a:lstStyle/>
          <a:p>
            <a:pPr fontAlgn="auto">
              <a:spcAft>
                <a:spcPts val="0"/>
              </a:spcAft>
              <a:defRPr/>
            </a:pPr>
            <a:r>
              <a:rPr lang="en-US" dirty="0"/>
              <a:t>Capacity vs. Speed</a:t>
            </a:r>
            <a:br>
              <a:rPr lang="en-US" dirty="0"/>
            </a:br>
            <a:r>
              <a:rPr lang="en-US" dirty="0"/>
              <a:t>Measurement of Information</a:t>
            </a:r>
          </a:p>
        </p:txBody>
      </p:sp>
      <p:pic>
        <p:nvPicPr>
          <p:cNvPr id="19458" name="Picture 2"/>
          <p:cNvPicPr>
            <a:picLocks noChangeAspect="1"/>
          </p:cNvPicPr>
          <p:nvPr/>
        </p:nvPicPr>
        <p:blipFill>
          <a:blip r:embed="rId2"/>
          <a:srcRect/>
          <a:stretch>
            <a:fillRect/>
          </a:stretch>
        </p:blipFill>
        <p:spPr bwMode="auto">
          <a:xfrm>
            <a:off x="2163763" y="1463675"/>
            <a:ext cx="6645275" cy="4430713"/>
          </a:xfrm>
          <a:prstGeom prst="rect">
            <a:avLst/>
          </a:prstGeom>
          <a:noFill/>
          <a:ln w="9525">
            <a:noFill/>
            <a:miter lim="800000"/>
            <a:headEnd/>
            <a:tailEnd/>
          </a:ln>
        </p:spPr>
      </p:pic>
      <p:sp>
        <p:nvSpPr>
          <p:cNvPr id="2" name="Slide Number Placeholder 1">
            <a:extLst>
              <a:ext uri="{FF2B5EF4-FFF2-40B4-BE49-F238E27FC236}"/>
            </a:extLst>
          </p:cNvPr>
          <p:cNvSpPr>
            <a:spLocks noGrp="1"/>
          </p:cNvSpPr>
          <p:nvPr>
            <p:ph type="sldNum" sz="quarter" idx="12"/>
          </p:nvPr>
        </p:nvSpPr>
        <p:spPr/>
        <p:txBody>
          <a:bodyPr/>
          <a:lstStyle/>
          <a:p>
            <a:pPr>
              <a:defRPr/>
            </a:pPr>
            <a:fld id="{3148EFFB-6EFD-4C60-9911-D333453BF38E}" type="slidenum">
              <a:rPr lang="en-US"/>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a:xfrm>
            <a:off x="609600" y="338138"/>
            <a:ext cx="10972800" cy="1143000"/>
          </a:xfrm>
        </p:spPr>
        <p:txBody>
          <a:bodyPr/>
          <a:lstStyle/>
          <a:p>
            <a:pPr fontAlgn="auto">
              <a:spcAft>
                <a:spcPts val="0"/>
              </a:spcAft>
              <a:defRPr/>
            </a:pPr>
            <a:r>
              <a:rPr lang="en-US" dirty="0"/>
              <a:t>Brief Review of Topics Related to</a:t>
            </a:r>
            <a:br>
              <a:rPr lang="en-US" dirty="0"/>
            </a:br>
            <a:r>
              <a:rPr lang="en-US" dirty="0"/>
              <a:t>Artificial Intelligence</a:t>
            </a:r>
          </a:p>
        </p:txBody>
      </p:sp>
      <p:sp>
        <p:nvSpPr>
          <p:cNvPr id="20482" name="Rectangle 3"/>
          <p:cNvSpPr>
            <a:spLocks noGrp="1"/>
          </p:cNvSpPr>
          <p:nvPr>
            <p:ph type="body" idx="4294967295"/>
          </p:nvPr>
        </p:nvSpPr>
        <p:spPr>
          <a:xfrm>
            <a:off x="609600" y="1628775"/>
            <a:ext cx="10972800" cy="4525963"/>
          </a:xfrm>
        </p:spPr>
        <p:txBody>
          <a:bodyPr/>
          <a:lstStyle/>
          <a:p>
            <a:pPr>
              <a:lnSpc>
                <a:spcPct val="80000"/>
              </a:lnSpc>
            </a:pPr>
            <a:r>
              <a:rPr lang="en-US" b="1" smtClean="0"/>
              <a:t>In</a:t>
            </a:r>
            <a:r>
              <a:rPr lang="en-US" sz="2400" b="1" smtClean="0"/>
              <a:t>troduction- </a:t>
            </a:r>
          </a:p>
          <a:p>
            <a:pPr lvl="1">
              <a:lnSpc>
                <a:spcPct val="80000"/>
              </a:lnSpc>
            </a:pPr>
            <a:r>
              <a:rPr lang="en-US" smtClean="0"/>
              <a:t>interest to essentially all members of society</a:t>
            </a:r>
          </a:p>
          <a:p>
            <a:pPr lvl="1">
              <a:lnSpc>
                <a:spcPct val="80000"/>
              </a:lnSpc>
            </a:pPr>
            <a:r>
              <a:rPr lang="en-US" smtClean="0"/>
              <a:t>possibility to reduce tedious and debilitating  activities,</a:t>
            </a:r>
          </a:p>
          <a:p>
            <a:pPr lvl="1">
              <a:lnSpc>
                <a:spcPct val="80000"/>
              </a:lnSpc>
            </a:pPr>
            <a:r>
              <a:rPr lang="en-US" smtClean="0"/>
              <a:t>threat to eliminate many opportunities of employment</a:t>
            </a:r>
          </a:p>
          <a:p>
            <a:pPr lvl="1">
              <a:lnSpc>
                <a:spcPct val="80000"/>
              </a:lnSpc>
            </a:pPr>
            <a:r>
              <a:rPr lang="en-US" smtClean="0"/>
              <a:t>permitting very personal information to be exposed. </a:t>
            </a:r>
          </a:p>
          <a:p>
            <a:pPr>
              <a:lnSpc>
                <a:spcPct val="80000"/>
              </a:lnSpc>
            </a:pPr>
            <a:r>
              <a:rPr lang="en-US" sz="2400" b="1" smtClean="0"/>
              <a:t>Definition </a:t>
            </a:r>
            <a:r>
              <a:rPr lang="en-US" smtClean="0"/>
              <a:t>-Ability of a digital computer or computer controlled robot to perform tasks commonly associated with intelligent beings. Most Simple Examples :Telephone Answering Machine, Cruise Control, Bank ATM, Spell Check </a:t>
            </a:r>
          </a:p>
          <a:p>
            <a:pPr>
              <a:lnSpc>
                <a:spcPct val="80000"/>
              </a:lnSpc>
            </a:pPr>
            <a:r>
              <a:rPr lang="en-US" b="1" smtClean="0"/>
              <a:t>Computers</a:t>
            </a:r>
            <a:r>
              <a:rPr lang="en-US" smtClean="0"/>
              <a:t>- can be programmed to carry out very complex tasks- discovering proofs for mathematical theorems, playing chess etc.</a:t>
            </a:r>
          </a:p>
          <a:p>
            <a:pPr>
              <a:lnSpc>
                <a:spcPct val="80000"/>
              </a:lnSpc>
            </a:pPr>
            <a:r>
              <a:rPr lang="en-US" sz="2400" b="1" smtClean="0"/>
              <a:t>Programs</a:t>
            </a:r>
            <a:r>
              <a:rPr lang="en-US" smtClean="0"/>
              <a:t> can not yet match human flexibility in general knowledge- Generative AI (Chatbot++) seem to be getting close.  </a:t>
            </a:r>
          </a:p>
        </p:txBody>
      </p:sp>
      <p:sp>
        <p:nvSpPr>
          <p:cNvPr id="2" name="Slide Number Placeholder 1">
            <a:extLst>
              <a:ext uri="{FF2B5EF4-FFF2-40B4-BE49-F238E27FC236}"/>
            </a:extLst>
          </p:cNvPr>
          <p:cNvSpPr>
            <a:spLocks noGrp="1"/>
          </p:cNvSpPr>
          <p:nvPr>
            <p:ph type="sldNum" sz="quarter" idx="12"/>
          </p:nvPr>
        </p:nvSpPr>
        <p:spPr/>
        <p:txBody>
          <a:bodyPr/>
          <a:lstStyle/>
          <a:p>
            <a:pPr>
              <a:defRPr/>
            </a:pPr>
            <a:fld id="{86CF8CF8-2825-49BA-A18E-E224A2FAB89A}" type="slidenum">
              <a:rPr lang="en-US"/>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fontAlgn="auto">
              <a:spcAft>
                <a:spcPts val="0"/>
              </a:spcAft>
              <a:defRPr/>
            </a:pPr>
            <a:r>
              <a:rPr lang="en-US" dirty="0"/>
              <a:t>Brief Review of Topics Related to</a:t>
            </a:r>
            <a:br>
              <a:rPr lang="en-US" dirty="0"/>
            </a:br>
            <a:r>
              <a:rPr lang="en-US" dirty="0"/>
              <a:t>Artificial Intelligence - </a:t>
            </a:r>
            <a:r>
              <a:rPr lang="en-US" b="1" dirty="0"/>
              <a:t>History</a:t>
            </a:r>
          </a:p>
        </p:txBody>
      </p:sp>
      <p:sp>
        <p:nvSpPr>
          <p:cNvPr id="17410" name="Rectangle 3"/>
          <p:cNvSpPr>
            <a:spLocks noGrp="1"/>
          </p:cNvSpPr>
          <p:nvPr>
            <p:ph idx="1"/>
          </p:nvPr>
        </p:nvSpPr>
        <p:spPr/>
        <p:txBody>
          <a:bodyPr rtlCol="0">
            <a:normAutofit lnSpcReduction="10000"/>
          </a:bodyPr>
          <a:lstStyle/>
          <a:p>
            <a:pPr fontAlgn="auto">
              <a:lnSpc>
                <a:spcPct val="80000"/>
              </a:lnSpc>
              <a:spcAft>
                <a:spcPts val="0"/>
              </a:spcAft>
              <a:buFont typeface="Arial" panose="020B0604020202020204" pitchFamily="34" charset="0"/>
              <a:buChar char="•"/>
              <a:defRPr/>
            </a:pPr>
            <a:r>
              <a:rPr lang="en-US" b="1" dirty="0"/>
              <a:t>In the 1930s</a:t>
            </a:r>
          </a:p>
          <a:p>
            <a:pPr lvl="1" fontAlgn="auto">
              <a:lnSpc>
                <a:spcPct val="80000"/>
              </a:lnSpc>
              <a:spcAft>
                <a:spcPts val="0"/>
              </a:spcAft>
              <a:buFont typeface="Arial" panose="020B0604020202020204" pitchFamily="34" charset="0"/>
              <a:buChar char="•"/>
              <a:defRPr/>
            </a:pPr>
            <a:r>
              <a:rPr lang="en-US" sz="1600" dirty="0"/>
              <a:t> Allen Turing envisioned a universal machine that could include the basic characteristics of any digital computer.</a:t>
            </a:r>
          </a:p>
          <a:p>
            <a:pPr lvl="1" fontAlgn="auto">
              <a:lnSpc>
                <a:spcPct val="80000"/>
              </a:lnSpc>
              <a:spcAft>
                <a:spcPts val="0"/>
              </a:spcAft>
              <a:buFont typeface="Arial" panose="020B0604020202020204" pitchFamily="34" charset="0"/>
              <a:buChar char="•"/>
              <a:defRPr/>
            </a:pPr>
            <a:r>
              <a:rPr lang="en-US" sz="1600" dirty="0"/>
              <a:t>established a Test to determine if it could approach human capabilities</a:t>
            </a:r>
          </a:p>
          <a:p>
            <a:pPr lvl="1" fontAlgn="auto">
              <a:lnSpc>
                <a:spcPct val="80000"/>
              </a:lnSpc>
              <a:spcAft>
                <a:spcPts val="0"/>
              </a:spcAft>
              <a:buFont typeface="Arial" panose="020B0604020202020204" pitchFamily="34" charset="0"/>
              <a:buChar char="•"/>
              <a:defRPr/>
            </a:pPr>
            <a:r>
              <a:rPr lang="en-US" sz="1600" dirty="0"/>
              <a:t>His basic approach was to have the unit located behind a blind, with a human asking questions- when the human could not determine the difference between a human or the machine, the test was passed. </a:t>
            </a:r>
          </a:p>
          <a:p>
            <a:pPr lvl="1" fontAlgn="auto">
              <a:lnSpc>
                <a:spcPct val="80000"/>
              </a:lnSpc>
              <a:spcAft>
                <a:spcPts val="0"/>
              </a:spcAft>
              <a:buFont typeface="Arial" panose="020B0604020202020204" pitchFamily="34" charset="0"/>
              <a:buChar char="•"/>
              <a:defRPr/>
            </a:pPr>
            <a:r>
              <a:rPr lang="en-US" sz="1600" dirty="0"/>
              <a:t>Passing the Turing Test as always been a goal, and some ‘experts’ now think it as been achieved.</a:t>
            </a:r>
          </a:p>
          <a:p>
            <a:pPr fontAlgn="auto">
              <a:lnSpc>
                <a:spcPct val="80000"/>
              </a:lnSpc>
              <a:spcAft>
                <a:spcPts val="0"/>
              </a:spcAft>
              <a:buFont typeface="Arial" panose="020B0604020202020204" pitchFamily="34" charset="0"/>
              <a:buChar char="•"/>
              <a:defRPr/>
            </a:pPr>
            <a:r>
              <a:rPr lang="en-US" b="1" dirty="0"/>
              <a:t>In the 1940’s</a:t>
            </a:r>
          </a:p>
          <a:p>
            <a:pPr lvl="1" fontAlgn="auto">
              <a:lnSpc>
                <a:spcPct val="80000"/>
              </a:lnSpc>
              <a:spcAft>
                <a:spcPts val="0"/>
              </a:spcAft>
              <a:buFont typeface="Arial" panose="020B0604020202020204" pitchFamily="34" charset="0"/>
              <a:buChar char="•"/>
              <a:defRPr/>
            </a:pPr>
            <a:r>
              <a:rPr lang="en-US" sz="1600" dirty="0"/>
              <a:t>Bell Labs was trying to ‘Quantify’ the, capability of its systems (the Signal-to-Noise (S/N) Ratio)  and Bandwidth requirements for telephone (audio), and the maximum transmission (keying)  speed possible for digital (Telegraph) messages. </a:t>
            </a:r>
          </a:p>
          <a:p>
            <a:pPr lvl="1" fontAlgn="auto">
              <a:lnSpc>
                <a:spcPct val="80000"/>
              </a:lnSpc>
              <a:spcAft>
                <a:spcPts val="0"/>
              </a:spcAft>
              <a:buFont typeface="Arial" panose="020B0604020202020204" pitchFamily="34" charset="0"/>
              <a:buChar char="•"/>
              <a:defRPr/>
            </a:pPr>
            <a:r>
              <a:rPr lang="en-US" sz="1600" dirty="0"/>
              <a:t>Bell scientists, </a:t>
            </a:r>
            <a:r>
              <a:rPr lang="en-US" sz="1600" b="1" dirty="0" err="1"/>
              <a:t>Hartly</a:t>
            </a:r>
            <a:r>
              <a:rPr lang="en-US" sz="1600" b="1" dirty="0"/>
              <a:t> and Nyquist, </a:t>
            </a:r>
            <a:r>
              <a:rPr lang="en-US" sz="1600" dirty="0"/>
              <a:t>had determined the mathematical basis for Information Theory. </a:t>
            </a:r>
          </a:p>
          <a:p>
            <a:pPr lvl="1" fontAlgn="auto">
              <a:lnSpc>
                <a:spcPct val="80000"/>
              </a:lnSpc>
              <a:spcAft>
                <a:spcPts val="0"/>
              </a:spcAft>
              <a:buFont typeface="Arial" panose="020B0604020202020204" pitchFamily="34" charset="0"/>
              <a:buChar char="•"/>
              <a:defRPr/>
            </a:pPr>
            <a:r>
              <a:rPr lang="en-US" sz="1600" b="1" dirty="0"/>
              <a:t>Claude Shannon </a:t>
            </a:r>
            <a:r>
              <a:rPr lang="en-US" sz="1600" dirty="0"/>
              <a:t>determined the actual  amount of ‘information’ in messages based on the frequency of each letter and its probability of occurrence in words, versus all other letters. </a:t>
            </a:r>
          </a:p>
        </p:txBody>
      </p:sp>
      <p:sp>
        <p:nvSpPr>
          <p:cNvPr id="2" name="Slide Number Placeholder 1">
            <a:extLst>
              <a:ext uri="{FF2B5EF4-FFF2-40B4-BE49-F238E27FC236}"/>
            </a:extLst>
          </p:cNvPr>
          <p:cNvSpPr>
            <a:spLocks noGrp="1"/>
          </p:cNvSpPr>
          <p:nvPr>
            <p:ph type="sldNum" sz="quarter" idx="12"/>
          </p:nvPr>
        </p:nvSpPr>
        <p:spPr/>
        <p:txBody>
          <a:bodyPr/>
          <a:lstStyle/>
          <a:p>
            <a:pPr>
              <a:defRPr/>
            </a:pPr>
            <a:fld id="{D0E5822B-B204-4161-AAF7-DA85C266F727}" type="slidenum">
              <a:rPr lang="en-US"/>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a:xfrm>
            <a:off x="0" y="274638"/>
            <a:ext cx="10972800" cy="2152650"/>
          </a:xfrm>
        </p:spPr>
        <p:txBody>
          <a:bodyPr/>
          <a:lstStyle/>
          <a:p>
            <a:pPr fontAlgn="auto">
              <a:spcAft>
                <a:spcPts val="0"/>
              </a:spcAft>
              <a:defRPr/>
            </a:pPr>
            <a:r>
              <a:rPr lang="en-US" dirty="0"/>
              <a:t>Uncertainty-Shannon’s Entropy</a:t>
            </a:r>
            <a:br>
              <a:rPr lang="en-US" dirty="0"/>
            </a:br>
            <a:r>
              <a:rPr lang="en-US" dirty="0"/>
              <a:t>Neural Networks</a:t>
            </a:r>
            <a:br>
              <a:rPr lang="en-US" dirty="0"/>
            </a:br>
            <a:endParaRPr lang="en-US" dirty="0"/>
          </a:p>
        </p:txBody>
      </p:sp>
      <p:pic>
        <p:nvPicPr>
          <p:cNvPr id="22530" name="Picture 2"/>
          <p:cNvPicPr>
            <a:picLocks noChangeAspect="1"/>
          </p:cNvPicPr>
          <p:nvPr/>
        </p:nvPicPr>
        <p:blipFill>
          <a:blip r:embed="rId2"/>
          <a:srcRect/>
          <a:stretch>
            <a:fillRect/>
          </a:stretch>
        </p:blipFill>
        <p:spPr bwMode="auto">
          <a:xfrm>
            <a:off x="2924175" y="1550988"/>
            <a:ext cx="6343650" cy="4229100"/>
          </a:xfrm>
          <a:prstGeom prst="rect">
            <a:avLst/>
          </a:prstGeom>
          <a:noFill/>
          <a:ln w="9525">
            <a:noFill/>
            <a:miter lim="800000"/>
            <a:headEnd/>
            <a:tailEnd/>
          </a:ln>
        </p:spPr>
      </p:pic>
      <p:sp>
        <p:nvSpPr>
          <p:cNvPr id="2" name="Slide Number Placeholder 1">
            <a:extLst>
              <a:ext uri="{FF2B5EF4-FFF2-40B4-BE49-F238E27FC236}"/>
            </a:extLst>
          </p:cNvPr>
          <p:cNvSpPr>
            <a:spLocks noGrp="1"/>
          </p:cNvSpPr>
          <p:nvPr>
            <p:ph type="sldNum" sz="quarter" idx="12"/>
          </p:nvPr>
        </p:nvSpPr>
        <p:spPr/>
        <p:txBody>
          <a:bodyPr/>
          <a:lstStyle/>
          <a:p>
            <a:pPr>
              <a:defRPr/>
            </a:pPr>
            <a:fld id="{8DF3DBD5-A84B-4FEA-B75B-0A230F22FA0C}" type="slidenum">
              <a:rPr lang="en-US"/>
              <a:pPr>
                <a:defRPr/>
              </a:pPr>
              <a:t>9</a:t>
            </a:fld>
            <a:endParaRPr lang="en-US"/>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{90837496-3737-2A45-BDDD-E85DFED3EACF}tf10001119</Template>
  <TotalTime>4766</TotalTime>
  <Words>1185</Words>
  <Application>Microsoft Macintosh PowerPoint</Application>
  <PresentationFormat>Custom</PresentationFormat>
  <Paragraphs>140</Paragraphs>
  <Slides>21</Slides>
  <Notes>1</Notes>
  <HiddenSlides>3</HiddenSlides>
  <MMClips>2</MMClips>
  <ScaleCrop>false</ScaleCrop>
  <HeadingPairs>
    <vt:vector size="6" baseType="variant">
      <vt:variant>
        <vt:lpstr>Fonts Used</vt:lpstr>
      </vt:variant>
      <vt:variant>
        <vt:i4>3</vt:i4>
      </vt:variant>
      <vt:variant>
        <vt:lpstr>Design Template</vt:lpstr>
      </vt:variant>
      <vt:variant>
        <vt:i4>12</vt:i4>
      </vt:variant>
      <vt:variant>
        <vt:lpstr>Slide Titles</vt:lpstr>
      </vt:variant>
      <vt:variant>
        <vt:i4>21</vt:i4>
      </vt:variant>
    </vt:vector>
  </HeadingPairs>
  <TitlesOfParts>
    <vt:vector size="36" baseType="lpstr">
      <vt:lpstr>Gill Sans MT</vt:lpstr>
      <vt:lpstr>Arial</vt:lpstr>
      <vt:lpstr>Calibri</vt:lpstr>
      <vt:lpstr>Gallery</vt:lpstr>
      <vt:lpstr>Gallery</vt:lpstr>
      <vt:lpstr>Gallery</vt:lpstr>
      <vt:lpstr>Gallery</vt:lpstr>
      <vt:lpstr>Gallery</vt:lpstr>
      <vt:lpstr>Gallery</vt:lpstr>
      <vt:lpstr>Gallery</vt:lpstr>
      <vt:lpstr>Gallery</vt:lpstr>
      <vt:lpstr>Gallery</vt:lpstr>
      <vt:lpstr>Gallery</vt:lpstr>
      <vt:lpstr>Gallery</vt:lpstr>
      <vt:lpstr>Gallery</vt:lpstr>
      <vt:lpstr>BRIEF REVIEW OF TOPICS RELATED TO ARTIFICIAL INTELLIGENCE </vt:lpstr>
      <vt:lpstr>Slide 2</vt:lpstr>
      <vt:lpstr>AGENDA</vt:lpstr>
      <vt:lpstr>Slide 4</vt:lpstr>
      <vt:lpstr>Slide 5</vt:lpstr>
      <vt:lpstr>CAPACITY VS. SPEED MEASUREMENT OF INFORMATION</vt:lpstr>
      <vt:lpstr>BRIEF REVIEW OF TOPICS RELATED TO ARTIFICIAL INTELLIGENCE</vt:lpstr>
      <vt:lpstr>BRIEF REVIEW OF TOPICS RELATED TO ARTIFICIAL INTELLIGENCE - HISTORY</vt:lpstr>
      <vt:lpstr>UNCERTAINTY-SHANNON’S ENTROPY NEURAL NETWORKS </vt:lpstr>
      <vt:lpstr>BRIEF REVIEW OF TOPICS RELATED TO ARTIFICIAL INTELLIGENCE- HISTORY - CONTINUED </vt:lpstr>
      <vt:lpstr>Slide 11</vt:lpstr>
      <vt:lpstr>Slide 12</vt:lpstr>
      <vt:lpstr>Slide 13</vt:lpstr>
      <vt:lpstr>BRIEF REVIEW OF TOPICS RELATED TO ARTIFICIAL INTELLIGENCE - HISTORY -CONTINUED </vt:lpstr>
      <vt:lpstr>Slide 15</vt:lpstr>
      <vt:lpstr>Slide 16</vt:lpstr>
      <vt:lpstr>Slide 17</vt:lpstr>
      <vt:lpstr>BRIEF REVIEW OF TOPICS RELATED TO ARTIFICIAL INTELLIGENCE</vt:lpstr>
      <vt:lpstr>BRIEF REVIEW OF TOPICS RELATED TO ARTIFICIAL INTELLIGENCE</vt:lpstr>
      <vt:lpstr>REFERENCES</vt:lpstr>
      <vt:lpstr>FUTURE MEETINGS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Batteries</dc:title>
  <dc:creator>Harold Bennett</dc:creator>
  <cp:lastModifiedBy>jmcloughlin</cp:lastModifiedBy>
  <cp:revision>62</cp:revision>
  <dcterms:created xsi:type="dcterms:W3CDTF">2021-05-05T20:20:13Z</dcterms:created>
  <dcterms:modified xsi:type="dcterms:W3CDTF">2023-10-20T16:11:05Z</dcterms:modified>
</cp:coreProperties>
</file>